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ourgette" panose="020B0604020202020204" charset="-94"/>
      <p:regular r:id="rId22"/>
    </p:embeddedFont>
    <p:embeddedFont>
      <p:font typeface="Century Gothic" panose="020B0502020202020204" pitchFamily="34" charset="0"/>
      <p:regular r:id="rId23"/>
      <p:bold r:id="rId24"/>
      <p:italic r:id="rId25"/>
      <p:boldItalic r:id="rId26"/>
    </p:embeddedFont>
    <p:embeddedFont>
      <p:font typeface="Robot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Bookman Old Style" panose="02050604050505020204" pitchFamily="18" charset="0"/>
      <p:regular r:id="rId35"/>
      <p:bold r:id="rId36"/>
      <p:italic r:id="rId37"/>
      <p:boldItalic r:id="rId38"/>
    </p:embeddedFont>
    <p:embeddedFont>
      <p:font typeface="Arial Narrow" panose="020B0606020202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Ixca6l4safYcp0trcoKCvThLv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3DB171-0DD8-41CB-8DC1-B85B84178E70}">
  <a:tblStyle styleId="{323DB171-0DD8-41CB-8DC1-B85B84178E7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0344A6A5-D34D-41F4-99FC-F0B11A52334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cxnSp>
        <p:nvCxnSpPr>
          <p:cNvPr id="21" name="Google Shape;21;p21"/>
          <p:cNvCxnSpPr/>
          <p:nvPr/>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cxnSp>
        <p:nvCxnSpPr>
          <p:cNvPr id="22" name="Google Shape;22;p21"/>
          <p:cNvCxnSpPr/>
          <p:nvPr/>
        </p:nvCxnSpPr>
        <p:spPr>
          <a:xfrm>
            <a:off x="0" y="198242"/>
            <a:ext cx="12192000" cy="0"/>
          </a:xfrm>
          <a:prstGeom prst="straightConnector1">
            <a:avLst/>
          </a:prstGeom>
          <a:noFill/>
          <a:ln w="12700" cap="flat" cmpd="sng">
            <a:solidFill>
              <a:schemeClr val="accent5"/>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0"/>
          <p:cNvSpPr>
            <a:spLocks noGrp="1"/>
          </p:cNvSpPr>
          <p:nvPr>
            <p:ph type="pic" idx="2"/>
          </p:nvPr>
        </p:nvSpPr>
        <p:spPr>
          <a:xfrm>
            <a:off x="5183188" y="987425"/>
            <a:ext cx="6172200" cy="4873625"/>
          </a:xfrm>
          <a:prstGeom prst="rect">
            <a:avLst/>
          </a:prstGeom>
          <a:noFill/>
          <a:ln>
            <a:noFill/>
          </a:ln>
        </p:spPr>
      </p:sp>
      <p:sp>
        <p:nvSpPr>
          <p:cNvPr id="82" name="Google Shape;82;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Özel Düzen">
  <p:cSld name="Özel Düzen">
    <p:spTree>
      <p:nvGrpSpPr>
        <p:cNvPr id="1" name="Shape 98"/>
        <p:cNvGrpSpPr/>
        <p:nvPr/>
      </p:nvGrpSpPr>
      <p:grpSpPr>
        <a:xfrm>
          <a:off x="0" y="0"/>
          <a:ext cx="0" cy="0"/>
          <a:chOff x="0" y="0"/>
          <a:chExt cx="0" cy="0"/>
        </a:xfrm>
      </p:grpSpPr>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aşlık ve İçerik">
  <p:cSld name="2_Başlık ve İçerik">
    <p:spTree>
      <p:nvGrpSpPr>
        <p:cNvPr id="1" name="Shape 10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aşlık ve İçerik">
  <p:cSld name="1_Başlık ve İçerik">
    <p:spTree>
      <p:nvGrpSpPr>
        <p:cNvPr id="1" name="Shape 23"/>
        <p:cNvGrpSpPr/>
        <p:nvPr/>
      </p:nvGrpSpPr>
      <p:grpSpPr>
        <a:xfrm>
          <a:off x="0" y="0"/>
          <a:ext cx="0" cy="0"/>
          <a:chOff x="0" y="0"/>
          <a:chExt cx="0" cy="0"/>
        </a:xfrm>
      </p:grpSpPr>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cxnSp>
        <p:nvCxnSpPr>
          <p:cNvPr id="26" name="Google Shape;26;p22"/>
          <p:cNvCxnSpPr/>
          <p:nvPr/>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cxnSp>
        <p:nvCxnSpPr>
          <p:cNvPr id="27" name="Google Shape;27;p22"/>
          <p:cNvCxnSpPr/>
          <p:nvPr/>
        </p:nvCxnSpPr>
        <p:spPr>
          <a:xfrm>
            <a:off x="0" y="19824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28" name="Google Shape;28;p22"/>
          <p:cNvPicPr preferRelativeResize="0"/>
          <p:nvPr/>
        </p:nvPicPr>
        <p:blipFill rotWithShape="1">
          <a:blip r:embed="rId2">
            <a:alphaModFix/>
          </a:blip>
          <a:srcRect/>
          <a:stretch/>
        </p:blipFill>
        <p:spPr>
          <a:xfrm>
            <a:off x="2666785" y="6205490"/>
            <a:ext cx="7744906" cy="666843"/>
          </a:xfrm>
          <a:prstGeom prst="rect">
            <a:avLst/>
          </a:prstGeom>
          <a:noFill/>
          <a:ln>
            <a:noFill/>
          </a:ln>
        </p:spPr>
      </p:pic>
      <p:pic>
        <p:nvPicPr>
          <p:cNvPr id="29" name="Google Shape;29;p22"/>
          <p:cNvPicPr preferRelativeResize="0"/>
          <p:nvPr/>
        </p:nvPicPr>
        <p:blipFill rotWithShape="1">
          <a:blip r:embed="rId3">
            <a:alphaModFix/>
          </a:blip>
          <a:srcRect/>
          <a:stretch/>
        </p:blipFill>
        <p:spPr>
          <a:xfrm>
            <a:off x="1316247" y="6328237"/>
            <a:ext cx="1543265" cy="362001"/>
          </a:xfrm>
          <a:prstGeom prst="rect">
            <a:avLst/>
          </a:prstGeom>
          <a:noFill/>
          <a:ln>
            <a:noFill/>
          </a:ln>
        </p:spPr>
      </p:pic>
      <p:pic>
        <p:nvPicPr>
          <p:cNvPr id="30" name="Google Shape;30;p22"/>
          <p:cNvPicPr preferRelativeResize="0"/>
          <p:nvPr/>
        </p:nvPicPr>
        <p:blipFill rotWithShape="1">
          <a:blip r:embed="rId3">
            <a:alphaModFix/>
          </a:blip>
          <a:srcRect/>
          <a:stretch/>
        </p:blipFill>
        <p:spPr>
          <a:xfrm>
            <a:off x="15240" y="6328237"/>
            <a:ext cx="1543265" cy="362001"/>
          </a:xfrm>
          <a:prstGeom prst="rect">
            <a:avLst/>
          </a:prstGeom>
          <a:noFill/>
          <a:ln>
            <a:noFill/>
          </a:ln>
        </p:spPr>
      </p:pic>
      <p:pic>
        <p:nvPicPr>
          <p:cNvPr id="31" name="Google Shape;31;p22"/>
          <p:cNvPicPr preferRelativeResize="0"/>
          <p:nvPr/>
        </p:nvPicPr>
        <p:blipFill rotWithShape="1">
          <a:blip r:embed="rId3">
            <a:alphaModFix/>
          </a:blip>
          <a:srcRect/>
          <a:stretch/>
        </p:blipFill>
        <p:spPr>
          <a:xfrm>
            <a:off x="10226584" y="6328237"/>
            <a:ext cx="1543265" cy="362001"/>
          </a:xfrm>
          <a:prstGeom prst="rect">
            <a:avLst/>
          </a:prstGeom>
          <a:noFill/>
          <a:ln>
            <a:noFill/>
          </a:ln>
        </p:spPr>
      </p:pic>
      <p:pic>
        <p:nvPicPr>
          <p:cNvPr id="32" name="Google Shape;32;p22"/>
          <p:cNvPicPr preferRelativeResize="0"/>
          <p:nvPr/>
        </p:nvPicPr>
        <p:blipFill rotWithShape="1">
          <a:blip r:embed="rId3">
            <a:alphaModFix/>
          </a:blip>
          <a:srcRect/>
          <a:stretch/>
        </p:blipFill>
        <p:spPr>
          <a:xfrm>
            <a:off x="10484410" y="6328236"/>
            <a:ext cx="1543265" cy="362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3"/>
        <p:cNvGrpSpPr/>
        <p:nvPr/>
      </p:nvGrpSpPr>
      <p:grpSpPr>
        <a:xfrm>
          <a:off x="0" y="0"/>
          <a:ext cx="0" cy="0"/>
          <a:chOff x="0" y="0"/>
          <a:chExt cx="0" cy="0"/>
        </a:xfrm>
      </p:grpSpPr>
      <p:sp>
        <p:nvSpPr>
          <p:cNvPr id="34" name="Google Shape;34;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cxnSp>
        <p:nvCxnSpPr>
          <p:cNvPr id="39" name="Google Shape;39;p23"/>
          <p:cNvCxnSpPr/>
          <p:nvPr/>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cxnSp>
        <p:nvCxnSpPr>
          <p:cNvPr id="40" name="Google Shape;40;p23"/>
          <p:cNvCxnSpPr/>
          <p:nvPr/>
        </p:nvCxnSpPr>
        <p:spPr>
          <a:xfrm>
            <a:off x="0" y="198242"/>
            <a:ext cx="12192000" cy="0"/>
          </a:xfrm>
          <a:prstGeom prst="straightConnector1">
            <a:avLst/>
          </a:prstGeom>
          <a:noFill/>
          <a:ln w="12700" cap="flat" cmpd="sng">
            <a:solidFill>
              <a:schemeClr val="accent5"/>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68"/>
        <p:cNvGrpSpPr/>
        <p:nvPr/>
      </p:nvGrpSpPr>
      <p:grpSpPr>
        <a:xfrm>
          <a:off x="0" y="0"/>
          <a:ext cx="0" cy="0"/>
          <a:chOff x="0" y="0"/>
          <a:chExt cx="0" cy="0"/>
        </a:xfrm>
      </p:grpSpPr>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ahievran.edu.tr/arsiv-haberler/7751-universitemiz-senatosu-kalder-efqm-mukemmellik-modeli-surecinin-startini-onayladi" TargetMode="External"/><Relationship Id="rId13" Type="http://schemas.openxmlformats.org/officeDocument/2006/relationships/hyperlink" Target="https://idari.ahievran.edu.tr/kalite/haber/UniversitemizdeEfqmBirimTemsilcileriDegerlendirmeToplantisiYapildi/tr/1537" TargetMode="External"/><Relationship Id="rId3" Type="http://schemas.openxmlformats.org/officeDocument/2006/relationships/image" Target="../media/image36.png"/><Relationship Id="rId7" Type="http://schemas.openxmlformats.org/officeDocument/2006/relationships/hyperlink" Target="https://www.ahievran.edu.tr/arsiv-haberler/7583-universitemizde-efqm-modeli-oz-degerlendirme-toplantilari-basladi" TargetMode="External"/><Relationship Id="rId12" Type="http://schemas.openxmlformats.org/officeDocument/2006/relationships/hyperlink" Target="https://www.ahievran.edu.tr/arsiv-haberler/7845-universitemiz-efqm-saha-hazirlik-toplantisi-yapild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ahievran.edu.tr/arsiv-haberler/7234-universitemiz-kalite-yonetim-koordinatorlugu-ekibi-efqm-modeli-egitimlerine-basladi" TargetMode="External"/><Relationship Id="rId11" Type="http://schemas.openxmlformats.org/officeDocument/2006/relationships/hyperlink" Target="https://www.ahievran.edu.tr/arsiv-haberler/7832-universitemizde-efqm-ustun-performansta-yetkinlik-asamalari-na-hazirlik-toplantisi-yapildi" TargetMode="External"/><Relationship Id="rId5" Type="http://schemas.openxmlformats.org/officeDocument/2006/relationships/hyperlink" Target="https://www.ahievran.edu.tr/arsiv-haberler/6999-kurumsal-akreditasyon-kap-surecini-tamamlayan-universitemiz-efqm-mukemmellik-modeli-icin-hazirlaniyor" TargetMode="External"/><Relationship Id="rId10" Type="http://schemas.openxmlformats.org/officeDocument/2006/relationships/hyperlink" Target="https://idari.ahievran.edu.tr/kalite/haber/UniversitemizdeEfqmModeliKapsamindaSahaZiyaretiHazirlikCalismalariDevamEdiyor/tr/1535" TargetMode="External"/><Relationship Id="rId4" Type="http://schemas.openxmlformats.org/officeDocument/2006/relationships/hyperlink" Target="https://www.ahievran.edu.tr/arsiv-haberler/5762-universitemiz-efqm-mukemmellik-odulu-icin-ilk-adimi-atti" TargetMode="External"/><Relationship Id="rId9" Type="http://schemas.openxmlformats.org/officeDocument/2006/relationships/hyperlink" Target="https://www.ahievran.edu.tr/arsiv-haberler/7820-universitemizde-birim-efqm-modeli-temsilcileri-tanitim-toplantisi-duzenlend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 descr="metin, ekran görüntüsü içeren bir resim&#10;&#10;Açıklama otomatik olarak oluşturuldu"/>
          <p:cNvPicPr preferRelativeResize="0"/>
          <p:nvPr/>
        </p:nvPicPr>
        <p:blipFill rotWithShape="1">
          <a:blip r:embed="rId3">
            <a:alphaModFix/>
          </a:blip>
          <a:srcRect/>
          <a:stretch/>
        </p:blipFill>
        <p:spPr>
          <a:xfrm>
            <a:off x="0" y="0"/>
            <a:ext cx="12192000" cy="7413167"/>
          </a:xfrm>
          <a:prstGeom prst="rect">
            <a:avLst/>
          </a:prstGeom>
          <a:noFill/>
          <a:ln>
            <a:noFill/>
          </a:ln>
        </p:spPr>
      </p:pic>
      <p:sp>
        <p:nvSpPr>
          <p:cNvPr id="109" name="Google Shape;109;p1"/>
          <p:cNvSpPr/>
          <p:nvPr/>
        </p:nvSpPr>
        <p:spPr>
          <a:xfrm>
            <a:off x="1679983" y="2573625"/>
            <a:ext cx="8832033" cy="1877437"/>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tr-TR" sz="4000" b="1" i="0" u="none" strike="noStrike" cap="none">
                <a:solidFill>
                  <a:srgbClr val="C55A11"/>
                </a:solidFill>
                <a:latin typeface="Calibri"/>
                <a:ea typeface="Calibri"/>
                <a:cs typeface="Calibri"/>
                <a:sym typeface="Calibri"/>
              </a:rPr>
              <a:t>‘’EFQM Modeli Yolculuğunda’’</a:t>
            </a:r>
            <a:endParaRPr/>
          </a:p>
          <a:p>
            <a:pPr marL="0" marR="0" lvl="0" indent="0" algn="ctr" rtl="0">
              <a:spcBef>
                <a:spcPts val="0"/>
              </a:spcBef>
              <a:spcAft>
                <a:spcPts val="0"/>
              </a:spcAft>
              <a:buNone/>
            </a:pPr>
            <a:r>
              <a:rPr lang="tr-TR" sz="4000" b="1" i="0" u="none" strike="noStrike" cap="none">
                <a:solidFill>
                  <a:srgbClr val="2E75B5"/>
                </a:solidFill>
                <a:latin typeface="Arial Narrow"/>
                <a:ea typeface="Arial Narrow"/>
                <a:cs typeface="Arial Narrow"/>
                <a:sym typeface="Arial Narrow"/>
              </a:rPr>
              <a:t>KIRŞEHİR AHİ EVRAN ÜNİVERSİTESİ</a:t>
            </a:r>
            <a:endParaRPr/>
          </a:p>
          <a:p>
            <a:pPr marL="0" marR="0" lvl="0" indent="0" algn="ctr" rtl="0">
              <a:spcBef>
                <a:spcPts val="0"/>
              </a:spcBef>
              <a:spcAft>
                <a:spcPts val="0"/>
              </a:spcAft>
              <a:buNone/>
            </a:pPr>
            <a:endParaRPr sz="3600" b="1" i="0" u="none" strike="noStrike" cap="none">
              <a:solidFill>
                <a:srgbClr val="00B0F0"/>
              </a:solidFill>
              <a:latin typeface="Century Gothic"/>
              <a:ea typeface="Century Gothic"/>
              <a:cs typeface="Century Gothic"/>
              <a:sym typeface="Century Gothic"/>
            </a:endParaRPr>
          </a:p>
        </p:txBody>
      </p:sp>
      <p:grpSp>
        <p:nvGrpSpPr>
          <p:cNvPr id="110" name="Google Shape;110;p1"/>
          <p:cNvGrpSpPr/>
          <p:nvPr/>
        </p:nvGrpSpPr>
        <p:grpSpPr>
          <a:xfrm>
            <a:off x="235089" y="5327279"/>
            <a:ext cx="4274779" cy="1209671"/>
            <a:chOff x="1821219" y="4941493"/>
            <a:chExt cx="4274779" cy="1209671"/>
          </a:xfrm>
        </p:grpSpPr>
        <p:grpSp>
          <p:nvGrpSpPr>
            <p:cNvPr id="111" name="Google Shape;111;p1"/>
            <p:cNvGrpSpPr/>
            <p:nvPr/>
          </p:nvGrpSpPr>
          <p:grpSpPr>
            <a:xfrm>
              <a:off x="2211198" y="5253324"/>
              <a:ext cx="1240619" cy="265408"/>
              <a:chOff x="2211198" y="5253324"/>
              <a:chExt cx="1240619" cy="265408"/>
            </a:xfrm>
          </p:grpSpPr>
          <p:pic>
            <p:nvPicPr>
              <p:cNvPr id="112" name="Google Shape;112;p1" descr="Telefon"/>
              <p:cNvPicPr preferRelativeResize="0"/>
              <p:nvPr/>
            </p:nvPicPr>
            <p:blipFill rotWithShape="1">
              <a:blip r:embed="rId4">
                <a:alphaModFix/>
              </a:blip>
              <a:srcRect/>
              <a:stretch/>
            </p:blipFill>
            <p:spPr>
              <a:xfrm>
                <a:off x="2211198" y="5253324"/>
                <a:ext cx="253916" cy="253916"/>
              </a:xfrm>
              <a:prstGeom prst="rect">
                <a:avLst/>
              </a:prstGeom>
              <a:noFill/>
              <a:ln>
                <a:noFill/>
              </a:ln>
            </p:spPr>
          </p:pic>
          <p:sp>
            <p:nvSpPr>
              <p:cNvPr id="113" name="Google Shape;113;p1"/>
              <p:cNvSpPr/>
              <p:nvPr/>
            </p:nvSpPr>
            <p:spPr>
              <a:xfrm>
                <a:off x="2438398" y="5264816"/>
                <a:ext cx="1013419"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050" b="1" i="0" u="none" strike="noStrike" cap="none">
                    <a:solidFill>
                      <a:schemeClr val="dk1"/>
                    </a:solidFill>
                    <a:latin typeface="Century Gothic"/>
                    <a:ea typeface="Century Gothic"/>
                    <a:cs typeface="Century Gothic"/>
                    <a:sym typeface="Century Gothic"/>
                  </a:rPr>
                  <a:t>03862804282</a:t>
                </a:r>
                <a:endParaRPr sz="1050" b="1" i="0" u="none" strike="noStrike" cap="none">
                  <a:solidFill>
                    <a:schemeClr val="dk1"/>
                  </a:solidFill>
                  <a:latin typeface="Century Gothic"/>
                  <a:ea typeface="Century Gothic"/>
                  <a:cs typeface="Century Gothic"/>
                  <a:sym typeface="Century Gothic"/>
                </a:endParaRPr>
              </a:p>
            </p:txBody>
          </p:sp>
        </p:grpSp>
        <p:grpSp>
          <p:nvGrpSpPr>
            <p:cNvPr id="114" name="Google Shape;114;p1"/>
            <p:cNvGrpSpPr/>
            <p:nvPr/>
          </p:nvGrpSpPr>
          <p:grpSpPr>
            <a:xfrm>
              <a:off x="2211198" y="5571909"/>
              <a:ext cx="2404573" cy="261928"/>
              <a:chOff x="2211198" y="5571909"/>
              <a:chExt cx="2404573" cy="261928"/>
            </a:xfrm>
          </p:grpSpPr>
          <p:pic>
            <p:nvPicPr>
              <p:cNvPr id="115" name="Google Shape;115;p1" descr="Zarf"/>
              <p:cNvPicPr preferRelativeResize="0"/>
              <p:nvPr/>
            </p:nvPicPr>
            <p:blipFill rotWithShape="1">
              <a:blip r:embed="rId5">
                <a:alphaModFix/>
              </a:blip>
              <a:srcRect/>
              <a:stretch/>
            </p:blipFill>
            <p:spPr>
              <a:xfrm>
                <a:off x="2211198" y="5571909"/>
                <a:ext cx="253916" cy="253916"/>
              </a:xfrm>
              <a:prstGeom prst="rect">
                <a:avLst/>
              </a:prstGeom>
              <a:noFill/>
              <a:ln>
                <a:noFill/>
              </a:ln>
            </p:spPr>
          </p:pic>
          <p:sp>
            <p:nvSpPr>
              <p:cNvPr id="116" name="Google Shape;116;p1"/>
              <p:cNvSpPr/>
              <p:nvPr/>
            </p:nvSpPr>
            <p:spPr>
              <a:xfrm>
                <a:off x="2422542" y="5579921"/>
                <a:ext cx="2193229"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050" b="1" i="0" u="none" strike="noStrike" cap="none">
                    <a:solidFill>
                      <a:schemeClr val="dk1"/>
                    </a:solidFill>
                    <a:latin typeface="Century Gothic"/>
                    <a:ea typeface="Century Gothic"/>
                    <a:cs typeface="Century Gothic"/>
                    <a:sym typeface="Century Gothic"/>
                  </a:rPr>
                  <a:t>kaliteyonetimi@ahievran.edu.tr</a:t>
                </a:r>
                <a:endParaRPr/>
              </a:p>
            </p:txBody>
          </p:sp>
        </p:grpSp>
        <p:grpSp>
          <p:nvGrpSpPr>
            <p:cNvPr id="117" name="Google Shape;117;p1"/>
            <p:cNvGrpSpPr/>
            <p:nvPr/>
          </p:nvGrpSpPr>
          <p:grpSpPr>
            <a:xfrm>
              <a:off x="2211198" y="5895488"/>
              <a:ext cx="1796860" cy="255676"/>
              <a:chOff x="2211198" y="5895488"/>
              <a:chExt cx="1796860" cy="255676"/>
            </a:xfrm>
          </p:grpSpPr>
          <p:pic>
            <p:nvPicPr>
              <p:cNvPr id="118" name="Google Shape;118;p1" descr="World"/>
              <p:cNvPicPr preferRelativeResize="0"/>
              <p:nvPr/>
            </p:nvPicPr>
            <p:blipFill rotWithShape="1">
              <a:blip r:embed="rId6">
                <a:alphaModFix/>
              </a:blip>
              <a:srcRect/>
              <a:stretch/>
            </p:blipFill>
            <p:spPr>
              <a:xfrm>
                <a:off x="2211198" y="5895488"/>
                <a:ext cx="253916" cy="253916"/>
              </a:xfrm>
              <a:prstGeom prst="rect">
                <a:avLst/>
              </a:prstGeom>
              <a:noFill/>
              <a:ln>
                <a:noFill/>
              </a:ln>
            </p:spPr>
          </p:pic>
          <p:sp>
            <p:nvSpPr>
              <p:cNvPr id="119" name="Google Shape;119;p1"/>
              <p:cNvSpPr/>
              <p:nvPr/>
            </p:nvSpPr>
            <p:spPr>
              <a:xfrm>
                <a:off x="2438398" y="5897248"/>
                <a:ext cx="156966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050" b="1" i="0" u="none" strike="noStrike" cap="none">
                    <a:solidFill>
                      <a:schemeClr val="dk1"/>
                    </a:solidFill>
                    <a:latin typeface="Century Gothic"/>
                    <a:ea typeface="Century Gothic"/>
                    <a:cs typeface="Century Gothic"/>
                    <a:sym typeface="Century Gothic"/>
                  </a:rPr>
                  <a:t>kalite.ahievran.edu.tr</a:t>
                </a:r>
                <a:endParaRPr/>
              </a:p>
            </p:txBody>
          </p:sp>
        </p:grpSp>
        <p:sp>
          <p:nvSpPr>
            <p:cNvPr id="120" name="Google Shape;120;p1"/>
            <p:cNvSpPr/>
            <p:nvPr/>
          </p:nvSpPr>
          <p:spPr>
            <a:xfrm>
              <a:off x="1821219" y="4941493"/>
              <a:ext cx="4274779" cy="276999"/>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tr-TR" sz="1200" b="1" i="0" u="none" strike="noStrike" cap="none">
                  <a:solidFill>
                    <a:schemeClr val="accent1"/>
                  </a:solidFill>
                  <a:latin typeface="Century Gothic"/>
                  <a:ea typeface="Century Gothic"/>
                  <a:cs typeface="Century Gothic"/>
                  <a:sym typeface="Century Gothic"/>
                </a:rPr>
                <a:t>Kalite Yönetim Koordinatörlüğü</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p:nvPr/>
        </p:nvSpPr>
        <p:spPr>
          <a:xfrm>
            <a:off x="1086162" y="296609"/>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Stratejik Amaç ve Hedefler</a:t>
            </a:r>
            <a:endParaRPr/>
          </a:p>
        </p:txBody>
      </p:sp>
      <p:pic>
        <p:nvPicPr>
          <p:cNvPr id="207" name="Google Shape;207;p10" descr="Stratejik Planlama Finansal Fikir Doğrusal Simgesi Işaret Sembol Vektör  Izole Arka Plan Üzerinde Stok Vektör Sanatı &amp; ABD'nin Daha Fazla Görseli -  iStock"/>
          <p:cNvPicPr preferRelativeResize="0"/>
          <p:nvPr/>
        </p:nvPicPr>
        <p:blipFill rotWithShape="1">
          <a:blip r:embed="rId3">
            <a:alphaModFix/>
          </a:blip>
          <a:srcRect/>
          <a:stretch/>
        </p:blipFill>
        <p:spPr>
          <a:xfrm>
            <a:off x="396536" y="321710"/>
            <a:ext cx="731785" cy="731785"/>
          </a:xfrm>
          <a:prstGeom prst="rect">
            <a:avLst/>
          </a:prstGeom>
          <a:noFill/>
          <a:ln>
            <a:noFill/>
          </a:ln>
        </p:spPr>
      </p:pic>
      <p:pic>
        <p:nvPicPr>
          <p:cNvPr id="208" name="Google Shape;208;p10" descr="metin, ekran görüntüsü, yazı tipi, mektup, harf içeren bir resim&#10;&#10;Açıklama otomatik olarak oluşturuldu"/>
          <p:cNvPicPr preferRelativeResize="0"/>
          <p:nvPr/>
        </p:nvPicPr>
        <p:blipFill rotWithShape="1">
          <a:blip r:embed="rId4">
            <a:alphaModFix/>
          </a:blip>
          <a:srcRect/>
          <a:stretch/>
        </p:blipFill>
        <p:spPr>
          <a:xfrm>
            <a:off x="7102699" y="852302"/>
            <a:ext cx="4520162" cy="5383605"/>
          </a:xfrm>
          <a:prstGeom prst="rect">
            <a:avLst/>
          </a:prstGeom>
          <a:noFill/>
          <a:ln>
            <a:noFill/>
          </a:ln>
        </p:spPr>
      </p:pic>
      <p:pic>
        <p:nvPicPr>
          <p:cNvPr id="209" name="Google Shape;209;p10" descr="metin, ekran görüntüsü, yazı tipi, logo içeren bir resim&#10;&#10;Açıklama otomatik olarak oluşturuldu"/>
          <p:cNvPicPr preferRelativeResize="0"/>
          <p:nvPr/>
        </p:nvPicPr>
        <p:blipFill rotWithShape="1">
          <a:blip r:embed="rId5">
            <a:alphaModFix/>
          </a:blip>
          <a:srcRect/>
          <a:stretch/>
        </p:blipFill>
        <p:spPr>
          <a:xfrm>
            <a:off x="762428" y="1078596"/>
            <a:ext cx="4635996" cy="51573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p:nvPr/>
        </p:nvSpPr>
        <p:spPr>
          <a:xfrm>
            <a:off x="1086162" y="296609"/>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Stratejik Amaç ve Hedefler</a:t>
            </a:r>
            <a:endParaRPr/>
          </a:p>
        </p:txBody>
      </p:sp>
      <p:pic>
        <p:nvPicPr>
          <p:cNvPr id="215" name="Google Shape;215;p11" descr="Stratejik Planlama Finansal Fikir Doğrusal Simgesi Işaret Sembol Vektör  Izole Arka Plan Üzerinde Stok Vektör Sanatı &amp; ABD'nin Daha Fazla Görseli -  iStock"/>
          <p:cNvPicPr preferRelativeResize="0"/>
          <p:nvPr/>
        </p:nvPicPr>
        <p:blipFill rotWithShape="1">
          <a:blip r:embed="rId3">
            <a:alphaModFix/>
          </a:blip>
          <a:srcRect/>
          <a:stretch/>
        </p:blipFill>
        <p:spPr>
          <a:xfrm>
            <a:off x="396536" y="321710"/>
            <a:ext cx="731785" cy="731785"/>
          </a:xfrm>
          <a:prstGeom prst="rect">
            <a:avLst/>
          </a:prstGeom>
          <a:noFill/>
          <a:ln>
            <a:noFill/>
          </a:ln>
        </p:spPr>
      </p:pic>
      <p:pic>
        <p:nvPicPr>
          <p:cNvPr id="216" name="Google Shape;216;p11" descr="metin, ekran görüntüsü, yazı tipi, logo içeren bir resim&#10;&#10;Açıklama otomatik olarak oluşturuldu"/>
          <p:cNvPicPr preferRelativeResize="0"/>
          <p:nvPr/>
        </p:nvPicPr>
        <p:blipFill rotWithShape="1">
          <a:blip r:embed="rId4">
            <a:alphaModFix/>
          </a:blip>
          <a:srcRect/>
          <a:stretch/>
        </p:blipFill>
        <p:spPr>
          <a:xfrm>
            <a:off x="762428" y="1053398"/>
            <a:ext cx="4483843" cy="5225587"/>
          </a:xfrm>
          <a:prstGeom prst="rect">
            <a:avLst/>
          </a:prstGeom>
          <a:noFill/>
          <a:ln>
            <a:noFill/>
          </a:ln>
        </p:spPr>
      </p:pic>
      <p:pic>
        <p:nvPicPr>
          <p:cNvPr id="217" name="Google Shape;217;p11" descr="metin, ekran görüntüsü, yazı tipi, logo içeren bir resim&#10;&#10;Açıklama otomatik olarak oluşturuldu"/>
          <p:cNvPicPr preferRelativeResize="0"/>
          <p:nvPr/>
        </p:nvPicPr>
        <p:blipFill rotWithShape="1">
          <a:blip r:embed="rId5">
            <a:alphaModFix/>
          </a:blip>
          <a:srcRect/>
          <a:stretch/>
        </p:blipFill>
        <p:spPr>
          <a:xfrm>
            <a:off x="6945731" y="870409"/>
            <a:ext cx="4364208" cy="53486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2" descr="K1.png"/>
          <p:cNvPicPr preferRelativeResize="0"/>
          <p:nvPr/>
        </p:nvPicPr>
        <p:blipFill rotWithShape="1">
          <a:blip r:embed="rId3">
            <a:alphaModFix/>
          </a:blip>
          <a:srcRect/>
          <a:stretch/>
        </p:blipFill>
        <p:spPr>
          <a:xfrm>
            <a:off x="5581140" y="6125274"/>
            <a:ext cx="498475" cy="641985"/>
          </a:xfrm>
          <a:prstGeom prst="rect">
            <a:avLst/>
          </a:prstGeom>
          <a:noFill/>
          <a:ln>
            <a:noFill/>
          </a:ln>
        </p:spPr>
      </p:pic>
      <p:pic>
        <p:nvPicPr>
          <p:cNvPr id="223" name="Google Shape;223;p12" descr="metin, ekran görüntüsü, yazı tipi, sayı, numara içeren bir resim&#10;&#10;Açıklama otomatik olarak oluşturuldu"/>
          <p:cNvPicPr preferRelativeResize="0"/>
          <p:nvPr/>
        </p:nvPicPr>
        <p:blipFill rotWithShape="1">
          <a:blip r:embed="rId4">
            <a:alphaModFix/>
          </a:blip>
          <a:srcRect/>
          <a:stretch/>
        </p:blipFill>
        <p:spPr>
          <a:xfrm>
            <a:off x="1083" y="0"/>
            <a:ext cx="12189833"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p:nvPr/>
        </p:nvSpPr>
        <p:spPr>
          <a:xfrm>
            <a:off x="603972" y="1682991"/>
            <a:ext cx="5167241" cy="3431709"/>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None/>
            </a:pPr>
            <a:r>
              <a:rPr lang="tr-TR" sz="2200" b="0" i="0" u="none" strike="noStrike" cap="none">
                <a:solidFill>
                  <a:srgbClr val="212529"/>
                </a:solidFill>
                <a:latin typeface="Times New Roman"/>
                <a:ea typeface="Times New Roman"/>
                <a:cs typeface="Times New Roman"/>
                <a:sym typeface="Times New Roman"/>
              </a:rPr>
              <a:t>Üniversitede süreç temelli yönetim yaklaşımı izlenmekte, birimler tanımlanan görev alanlarıyla ilgili süreçleri performansa dayalı bir anlayışla sürdürmektedir. Süreçlerin hayata geçirilmesini ve takibini kolaylaştırmak amacıyla BKYS geliştirilmiştir. </a:t>
            </a:r>
            <a:endParaRPr/>
          </a:p>
          <a:p>
            <a:pPr marL="0" marR="0" lvl="0" indent="0" algn="l" rtl="0">
              <a:spcBef>
                <a:spcPts val="0"/>
              </a:spcBef>
              <a:spcAft>
                <a:spcPts val="0"/>
              </a:spcAft>
              <a:buNone/>
            </a:pPr>
            <a:r>
              <a:rPr lang="tr-TR" sz="2200" b="0" i="0" u="none" strike="noStrike" cap="none">
                <a:solidFill>
                  <a:srgbClr val="212529"/>
                </a:solidFill>
                <a:latin typeface="Times New Roman"/>
                <a:ea typeface="Times New Roman"/>
                <a:cs typeface="Times New Roman"/>
                <a:sym typeface="Times New Roman"/>
              </a:rPr>
              <a:t>BKYS süreç faaliyetlerini izlemek amacıyla kullanılmakta, sonuçlara ilişkin raporlar sistem üzerinden alınmaktadır</a:t>
            </a:r>
            <a:endParaRPr/>
          </a:p>
        </p:txBody>
      </p:sp>
      <p:sp>
        <p:nvSpPr>
          <p:cNvPr id="229" name="Google Shape;229;p13"/>
          <p:cNvSpPr/>
          <p:nvPr/>
        </p:nvSpPr>
        <p:spPr>
          <a:xfrm>
            <a:off x="6096000" y="1682991"/>
            <a:ext cx="6096000" cy="2416046"/>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2200"/>
              <a:buFont typeface="Noto Sans Symbols"/>
              <a:buChar char="▪"/>
            </a:pPr>
            <a:r>
              <a:rPr lang="tr-TR" sz="2200" b="0" i="0" u="none" strike="noStrike" cap="none">
                <a:solidFill>
                  <a:srgbClr val="2F5496"/>
                </a:solidFill>
                <a:latin typeface="Times New Roman"/>
                <a:ea typeface="Times New Roman"/>
                <a:cs typeface="Times New Roman"/>
                <a:sym typeface="Times New Roman"/>
              </a:rPr>
              <a:t>1. 0 Eğitim ve Öğretimi Yönetmek</a:t>
            </a:r>
            <a:endParaRPr/>
          </a:p>
          <a:p>
            <a:pPr marL="0" marR="0" lvl="0" indent="0" algn="l" rtl="0">
              <a:spcBef>
                <a:spcPts val="0"/>
              </a:spcBef>
              <a:spcAft>
                <a:spcPts val="0"/>
              </a:spcAft>
              <a:buClr>
                <a:srgbClr val="2F5496"/>
              </a:buClr>
              <a:buSzPts val="2200"/>
              <a:buFont typeface="Noto Sans Symbols"/>
              <a:buChar char="▪"/>
            </a:pPr>
            <a:r>
              <a:rPr lang="tr-TR" sz="2200" b="0" i="0" u="none" strike="noStrike" cap="none">
                <a:solidFill>
                  <a:srgbClr val="2F5496"/>
                </a:solidFill>
                <a:latin typeface="Times New Roman"/>
                <a:ea typeface="Times New Roman"/>
                <a:cs typeface="Times New Roman"/>
                <a:sym typeface="Times New Roman"/>
              </a:rPr>
              <a:t>2. 0 İdari ve Destek Hizmetlerini Yönetmek</a:t>
            </a:r>
            <a:endParaRPr/>
          </a:p>
          <a:p>
            <a:pPr marL="0" marR="0" lvl="0" indent="0" algn="l" rtl="0">
              <a:spcBef>
                <a:spcPts val="0"/>
              </a:spcBef>
              <a:spcAft>
                <a:spcPts val="0"/>
              </a:spcAft>
              <a:buClr>
                <a:srgbClr val="2F5496"/>
              </a:buClr>
              <a:buSzPts val="2200"/>
              <a:buFont typeface="Noto Sans Symbols"/>
              <a:buChar char="▪"/>
            </a:pPr>
            <a:r>
              <a:rPr lang="tr-TR" sz="2200" b="0" i="0" u="none" strike="noStrike" cap="none">
                <a:solidFill>
                  <a:srgbClr val="2F5496"/>
                </a:solidFill>
                <a:latin typeface="Times New Roman"/>
                <a:ea typeface="Times New Roman"/>
                <a:cs typeface="Times New Roman"/>
                <a:sym typeface="Times New Roman"/>
              </a:rPr>
              <a:t>3. 0 Değişimi Yönetmek</a:t>
            </a:r>
            <a:endParaRPr/>
          </a:p>
          <a:p>
            <a:pPr marL="0" marR="0" lvl="0" indent="0" algn="l" rtl="0">
              <a:spcBef>
                <a:spcPts val="0"/>
              </a:spcBef>
              <a:spcAft>
                <a:spcPts val="0"/>
              </a:spcAft>
              <a:buClr>
                <a:srgbClr val="2F5496"/>
              </a:buClr>
              <a:buSzPts val="2200"/>
              <a:buFont typeface="Noto Sans Symbols"/>
              <a:buChar char="▪"/>
            </a:pPr>
            <a:r>
              <a:rPr lang="tr-TR" sz="2200" b="0" i="0" u="none" strike="noStrike" cap="none">
                <a:solidFill>
                  <a:srgbClr val="2F5496"/>
                </a:solidFill>
                <a:latin typeface="Times New Roman"/>
                <a:ea typeface="Times New Roman"/>
                <a:cs typeface="Times New Roman"/>
                <a:sym typeface="Times New Roman"/>
              </a:rPr>
              <a:t>4. 0 Araştırma ve Geliştirmeyi Yönetmek</a:t>
            </a:r>
            <a:endParaRPr/>
          </a:p>
          <a:p>
            <a:pPr marL="0" marR="0" lvl="0" indent="0" algn="l" rtl="0">
              <a:spcBef>
                <a:spcPts val="0"/>
              </a:spcBef>
              <a:spcAft>
                <a:spcPts val="0"/>
              </a:spcAft>
              <a:buClr>
                <a:srgbClr val="2F5496"/>
              </a:buClr>
              <a:buSzPts val="2200"/>
              <a:buFont typeface="Noto Sans Symbols"/>
              <a:buChar char="▪"/>
            </a:pPr>
            <a:r>
              <a:rPr lang="tr-TR" sz="2200" b="0" i="0" u="none" strike="noStrike" cap="none">
                <a:solidFill>
                  <a:srgbClr val="2F5496"/>
                </a:solidFill>
                <a:latin typeface="Times New Roman"/>
                <a:ea typeface="Times New Roman"/>
                <a:cs typeface="Times New Roman"/>
                <a:sym typeface="Times New Roman"/>
              </a:rPr>
              <a:t>5. 0 Toplumsal Katkıyı Yönetmek</a:t>
            </a:r>
            <a:endParaRPr/>
          </a:p>
          <a:p>
            <a:pPr marL="0" marR="0" lvl="0" indent="0" algn="l" rtl="0">
              <a:spcBef>
                <a:spcPts val="0"/>
              </a:spcBef>
              <a:spcAft>
                <a:spcPts val="0"/>
              </a:spcAft>
              <a:buClr>
                <a:srgbClr val="2F5496"/>
              </a:buClr>
              <a:buSzPts val="2200"/>
              <a:buFont typeface="Noto Sans Symbols"/>
              <a:buChar char="▪"/>
            </a:pPr>
            <a:r>
              <a:rPr lang="tr-TR" sz="2200" b="0" i="0" u="none" strike="noStrike" cap="none">
                <a:solidFill>
                  <a:srgbClr val="2F5496"/>
                </a:solidFill>
                <a:latin typeface="Times New Roman"/>
                <a:ea typeface="Times New Roman"/>
                <a:cs typeface="Times New Roman"/>
                <a:sym typeface="Times New Roman"/>
              </a:rPr>
              <a:t>6. 0 Bölgesel Kalkınma Odaklı İhtisaslaşma ve Misyon Farklılaşmasını Yönetmek (Pilot Üniversite)</a:t>
            </a:r>
            <a:endParaRPr/>
          </a:p>
        </p:txBody>
      </p:sp>
      <p:sp>
        <p:nvSpPr>
          <p:cNvPr id="230" name="Google Shape;230;p13"/>
          <p:cNvSpPr txBox="1"/>
          <p:nvPr/>
        </p:nvSpPr>
        <p:spPr>
          <a:xfrm>
            <a:off x="7500081" y="333306"/>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Üst Süreçler</a:t>
            </a:r>
            <a:endParaRPr/>
          </a:p>
        </p:txBody>
      </p:sp>
      <p:sp>
        <p:nvSpPr>
          <p:cNvPr id="231" name="Google Shape;231;p13"/>
          <p:cNvSpPr txBox="1"/>
          <p:nvPr/>
        </p:nvSpPr>
        <p:spPr>
          <a:xfrm>
            <a:off x="1086162" y="404039"/>
            <a:ext cx="610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Süreç Yönetim Modeli</a:t>
            </a:r>
            <a:endParaRPr/>
          </a:p>
        </p:txBody>
      </p:sp>
      <p:pic>
        <p:nvPicPr>
          <p:cNvPr id="232" name="Google Shape;232;p13" descr="taslak, daire, çizim, metin içeren bir resim&#10;&#10;Açıklama otomatik olarak oluşturuldu"/>
          <p:cNvPicPr preferRelativeResize="0"/>
          <p:nvPr/>
        </p:nvPicPr>
        <p:blipFill rotWithShape="1">
          <a:blip r:embed="rId3">
            <a:alphaModFix/>
          </a:blip>
          <a:srcRect/>
          <a:stretch/>
        </p:blipFill>
        <p:spPr>
          <a:xfrm>
            <a:off x="469692" y="384426"/>
            <a:ext cx="637413" cy="564042"/>
          </a:xfrm>
          <a:prstGeom prst="rect">
            <a:avLst/>
          </a:prstGeom>
          <a:noFill/>
          <a:ln>
            <a:noFill/>
          </a:ln>
        </p:spPr>
      </p:pic>
      <p:pic>
        <p:nvPicPr>
          <p:cNvPr id="233" name="Google Shape;233;p13" descr="daire, taslak, kırpıntı çizim, çizim içeren bir resim&#10;&#10;Açıklama otomatik olarak oluşturuldu"/>
          <p:cNvPicPr preferRelativeResize="0"/>
          <p:nvPr/>
        </p:nvPicPr>
        <p:blipFill rotWithShape="1">
          <a:blip r:embed="rId4">
            <a:alphaModFix/>
          </a:blip>
          <a:srcRect/>
          <a:stretch/>
        </p:blipFill>
        <p:spPr>
          <a:xfrm>
            <a:off x="6939871" y="333306"/>
            <a:ext cx="589408" cy="5640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4" descr="K1.png"/>
          <p:cNvPicPr preferRelativeResize="0"/>
          <p:nvPr/>
        </p:nvPicPr>
        <p:blipFill rotWithShape="1">
          <a:blip r:embed="rId3">
            <a:alphaModFix/>
          </a:blip>
          <a:srcRect/>
          <a:stretch/>
        </p:blipFill>
        <p:spPr>
          <a:xfrm>
            <a:off x="5581140" y="6125274"/>
            <a:ext cx="498475" cy="641985"/>
          </a:xfrm>
          <a:prstGeom prst="rect">
            <a:avLst/>
          </a:prstGeom>
          <a:noFill/>
          <a:ln>
            <a:noFill/>
          </a:ln>
        </p:spPr>
      </p:pic>
      <p:pic>
        <p:nvPicPr>
          <p:cNvPr id="239" name="Google Shape;239;p14" descr="metin, ekran görüntüsü, yazı tipi, sayı, numara içeren bir resim&#10;&#10;Açıklama otomatik olarak oluşturuldu"/>
          <p:cNvPicPr preferRelativeResize="0"/>
          <p:nvPr/>
        </p:nvPicPr>
        <p:blipFill rotWithShape="1">
          <a:blip r:embed="rId4">
            <a:alphaModFix/>
          </a:blip>
          <a:srcRect/>
          <a:stretch/>
        </p:blipFill>
        <p:spPr>
          <a:xfrm>
            <a:off x="1083" y="0"/>
            <a:ext cx="12189833"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1140185" y="726184"/>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Neden EFQM Modeli</a:t>
            </a:r>
            <a:endParaRPr/>
          </a:p>
        </p:txBody>
      </p:sp>
      <p:sp>
        <p:nvSpPr>
          <p:cNvPr id="245" name="Google Shape;245;p15"/>
          <p:cNvSpPr/>
          <p:nvPr/>
        </p:nvSpPr>
        <p:spPr>
          <a:xfrm>
            <a:off x="6989944" y="1714098"/>
            <a:ext cx="4563569" cy="3370153"/>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2400"/>
              <a:buFont typeface="Times New Roman"/>
              <a:buNone/>
            </a:pPr>
            <a:r>
              <a:rPr lang="tr-TR" sz="2400" b="0" i="0" u="none" strike="noStrike" cap="none">
                <a:solidFill>
                  <a:srgbClr val="2F5496"/>
                </a:solidFill>
                <a:latin typeface="Times New Roman"/>
                <a:ea typeface="Times New Roman"/>
                <a:cs typeface="Times New Roman"/>
                <a:sym typeface="Times New Roman"/>
              </a:rPr>
              <a:t>Adını, ‘</a:t>
            </a:r>
            <a:r>
              <a:rPr lang="tr-TR" sz="2400" b="0" i="0" u="none" strike="noStrike" cap="none">
                <a:solidFill>
                  <a:srgbClr val="C00000"/>
                </a:solidFill>
                <a:latin typeface="Times New Roman"/>
                <a:ea typeface="Times New Roman"/>
                <a:cs typeface="Times New Roman"/>
                <a:sym typeface="Times New Roman"/>
              </a:rPr>
              <a:t>’Ahilik Sisteminin</a:t>
            </a:r>
            <a:r>
              <a:rPr lang="tr-TR" sz="2400" b="0" i="0" u="none" strike="noStrike" cap="none">
                <a:solidFill>
                  <a:srgbClr val="2F5496"/>
                </a:solidFill>
                <a:latin typeface="Times New Roman"/>
                <a:ea typeface="Times New Roman"/>
                <a:cs typeface="Times New Roman"/>
                <a:sym typeface="Times New Roman"/>
              </a:rPr>
              <a:t>’’ kurucusu </a:t>
            </a:r>
            <a:r>
              <a:rPr lang="tr-TR" sz="2400" b="0" i="0" u="none" strike="noStrike" cap="none">
                <a:solidFill>
                  <a:srgbClr val="C00000"/>
                </a:solidFill>
                <a:latin typeface="Times New Roman"/>
                <a:ea typeface="Times New Roman"/>
                <a:cs typeface="Times New Roman"/>
                <a:sym typeface="Times New Roman"/>
              </a:rPr>
              <a:t>Ahi Evran-ı Veliden </a:t>
            </a:r>
            <a:r>
              <a:rPr lang="tr-TR" sz="2400" b="0" i="0" u="none" strike="noStrike" cap="none">
                <a:solidFill>
                  <a:srgbClr val="2F5496"/>
                </a:solidFill>
                <a:latin typeface="Times New Roman"/>
                <a:ea typeface="Times New Roman"/>
                <a:cs typeface="Times New Roman"/>
                <a:sym typeface="Times New Roman"/>
              </a:rPr>
              <a:t>alan </a:t>
            </a:r>
            <a:r>
              <a:rPr lang="tr-TR" sz="2400" b="1" i="0" u="none" strike="noStrike" cap="none">
                <a:solidFill>
                  <a:srgbClr val="2E75B5"/>
                </a:solidFill>
                <a:latin typeface="Times New Roman"/>
                <a:ea typeface="Times New Roman"/>
                <a:cs typeface="Times New Roman"/>
                <a:sym typeface="Times New Roman"/>
              </a:rPr>
              <a:t>Üniversitemiz</a:t>
            </a:r>
            <a:r>
              <a:rPr lang="tr-TR" sz="2400" b="0" i="0" u="none" strike="noStrike" cap="none">
                <a:solidFill>
                  <a:srgbClr val="2F5496"/>
                </a:solidFill>
                <a:latin typeface="Times New Roman"/>
                <a:ea typeface="Times New Roman"/>
                <a:cs typeface="Times New Roman"/>
                <a:sym typeface="Times New Roman"/>
              </a:rPr>
              <a:t> uyguladığı ISO Standartları ve YÖKAK 5 yıllık tam Akreditasyondan sonra, </a:t>
            </a:r>
            <a:r>
              <a:rPr lang="tr-TR" sz="2400" b="0" i="0" u="none" strike="noStrike" cap="none">
                <a:solidFill>
                  <a:srgbClr val="C00000"/>
                </a:solidFill>
                <a:latin typeface="Times New Roman"/>
                <a:ea typeface="Times New Roman"/>
                <a:cs typeface="Times New Roman"/>
                <a:sym typeface="Times New Roman"/>
              </a:rPr>
              <a:t>Ahilik Felsefesi </a:t>
            </a:r>
            <a:r>
              <a:rPr lang="tr-TR" sz="2400" b="0" i="0" u="none" strike="noStrike" cap="none">
                <a:solidFill>
                  <a:srgbClr val="2F5496"/>
                </a:solidFill>
                <a:latin typeface="Times New Roman"/>
                <a:ea typeface="Times New Roman"/>
                <a:cs typeface="Times New Roman"/>
                <a:sym typeface="Times New Roman"/>
              </a:rPr>
              <a:t>ile </a:t>
            </a:r>
            <a:r>
              <a:rPr lang="tr-TR" sz="2400" b="0" i="0" u="none" strike="noStrike" cap="none">
                <a:solidFill>
                  <a:srgbClr val="C00000"/>
                </a:solidFill>
                <a:latin typeface="Times New Roman"/>
                <a:ea typeface="Times New Roman"/>
                <a:cs typeface="Times New Roman"/>
                <a:sym typeface="Times New Roman"/>
              </a:rPr>
              <a:t>EFQM Modeli</a:t>
            </a:r>
            <a:r>
              <a:rPr lang="tr-TR" sz="2400" b="0" i="0" u="none" strike="noStrike" cap="none">
                <a:solidFill>
                  <a:srgbClr val="2F5496"/>
                </a:solidFill>
                <a:latin typeface="Times New Roman"/>
                <a:ea typeface="Times New Roman"/>
                <a:cs typeface="Times New Roman"/>
                <a:sym typeface="Times New Roman"/>
              </a:rPr>
              <a:t> </a:t>
            </a:r>
            <a:r>
              <a:rPr lang="tr-TR" sz="2400" b="0" i="0" u="none" strike="noStrike" cap="none">
                <a:solidFill>
                  <a:srgbClr val="C00000"/>
                </a:solidFill>
                <a:latin typeface="Times New Roman"/>
                <a:ea typeface="Times New Roman"/>
                <a:cs typeface="Times New Roman"/>
                <a:sym typeface="Times New Roman"/>
              </a:rPr>
              <a:t>Felsefesini</a:t>
            </a:r>
            <a:r>
              <a:rPr lang="tr-TR" sz="2400" b="0" i="0" u="none" strike="noStrike" cap="none">
                <a:solidFill>
                  <a:srgbClr val="2F5496"/>
                </a:solidFill>
                <a:latin typeface="Times New Roman"/>
                <a:ea typeface="Times New Roman"/>
                <a:cs typeface="Times New Roman"/>
                <a:sym typeface="Times New Roman"/>
              </a:rPr>
              <a:t> bir araya getirerek, Yükseköğretimde rol model olmayı amaçlamaktadır.</a:t>
            </a:r>
            <a:endParaRPr sz="2400" b="0" i="0" u="none" strike="noStrike" cap="none">
              <a:solidFill>
                <a:srgbClr val="2F5496"/>
              </a:solidFill>
              <a:latin typeface="Times New Roman"/>
              <a:ea typeface="Times New Roman"/>
              <a:cs typeface="Times New Roman"/>
              <a:sym typeface="Times New Roman"/>
            </a:endParaRPr>
          </a:p>
        </p:txBody>
      </p:sp>
      <p:pic>
        <p:nvPicPr>
          <p:cNvPr id="246" name="Google Shape;246;p15" descr="EFQM - Vikipedi"/>
          <p:cNvPicPr preferRelativeResize="0"/>
          <p:nvPr/>
        </p:nvPicPr>
        <p:blipFill rotWithShape="1">
          <a:blip r:embed="rId3">
            <a:alphaModFix/>
          </a:blip>
          <a:srcRect/>
          <a:stretch/>
        </p:blipFill>
        <p:spPr>
          <a:xfrm>
            <a:off x="433201" y="852097"/>
            <a:ext cx="706984" cy="415021"/>
          </a:xfrm>
          <a:prstGeom prst="rect">
            <a:avLst/>
          </a:prstGeom>
          <a:noFill/>
          <a:ln>
            <a:noFill/>
          </a:ln>
        </p:spPr>
      </p:pic>
      <p:sp>
        <p:nvSpPr>
          <p:cNvPr id="247" name="Google Shape;247;p15"/>
          <p:cNvSpPr txBox="1"/>
          <p:nvPr/>
        </p:nvSpPr>
        <p:spPr>
          <a:xfrm>
            <a:off x="786693" y="1714098"/>
            <a:ext cx="4772962" cy="386224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tr-TR" sz="2000" b="0" i="0" u="none" strike="noStrike" cap="none">
                <a:solidFill>
                  <a:schemeClr val="dk1"/>
                </a:solidFill>
                <a:latin typeface="Times New Roman"/>
                <a:ea typeface="Times New Roman"/>
                <a:cs typeface="Times New Roman"/>
                <a:sym typeface="Times New Roman"/>
              </a:rPr>
              <a:t>13. yüzyılda Anadolu topraklarında </a:t>
            </a:r>
            <a:r>
              <a:rPr lang="tr-TR" sz="2000" b="1" i="0" u="none" strike="noStrike" cap="none">
                <a:solidFill>
                  <a:schemeClr val="dk1"/>
                </a:solidFill>
                <a:latin typeface="Times New Roman"/>
                <a:ea typeface="Times New Roman"/>
                <a:cs typeface="Times New Roman"/>
                <a:sym typeface="Times New Roman"/>
              </a:rPr>
              <a:t>iyi bir organizasyon kültürü ile kurumsallaşan Ahilik sistemi, </a:t>
            </a:r>
            <a:r>
              <a:rPr lang="tr-TR" sz="2000" b="1" i="0" u="none" strike="noStrike" cap="none">
                <a:solidFill>
                  <a:srgbClr val="0033CC"/>
                </a:solidFill>
                <a:latin typeface="Times New Roman"/>
                <a:ea typeface="Times New Roman"/>
                <a:cs typeface="Times New Roman"/>
                <a:sym typeface="Times New Roman"/>
              </a:rPr>
              <a:t>üretim, ticaret ve sosyal hayatı düzenleyerek,</a:t>
            </a:r>
            <a:r>
              <a:rPr lang="tr-TR" sz="2000" b="0" i="0" u="none" strike="noStrike" cap="none">
                <a:solidFill>
                  <a:srgbClr val="0033CC"/>
                </a:solidFill>
                <a:latin typeface="Times New Roman"/>
                <a:ea typeface="Times New Roman"/>
                <a:cs typeface="Times New Roman"/>
                <a:sym typeface="Times New Roman"/>
              </a:rPr>
              <a:t> </a:t>
            </a:r>
            <a:r>
              <a:rPr lang="tr-TR" sz="2000" b="1" i="0" u="none" strike="noStrike" cap="none">
                <a:solidFill>
                  <a:srgbClr val="0033CC"/>
                </a:solidFill>
                <a:latin typeface="Times New Roman"/>
                <a:ea typeface="Times New Roman"/>
                <a:cs typeface="Times New Roman"/>
                <a:sym typeface="Times New Roman"/>
              </a:rPr>
              <a:t>ürün ve hizmet kalitesi için meslek ahlakı temelinde </a:t>
            </a:r>
            <a:r>
              <a:rPr lang="tr-TR" sz="2000" b="1" i="0" u="none" strike="noStrike" cap="none">
                <a:solidFill>
                  <a:srgbClr val="C00000"/>
                </a:solidFill>
                <a:latin typeface="Times New Roman"/>
                <a:ea typeface="Times New Roman"/>
                <a:cs typeface="Times New Roman"/>
                <a:sym typeface="Times New Roman"/>
              </a:rPr>
              <a:t>özgün bir kalite düşüncesinin </a:t>
            </a:r>
            <a:r>
              <a:rPr lang="tr-TR" sz="2000" b="1" i="0" u="none" strike="noStrike" cap="none">
                <a:solidFill>
                  <a:srgbClr val="0033CC"/>
                </a:solidFill>
                <a:latin typeface="Times New Roman"/>
                <a:ea typeface="Times New Roman"/>
                <a:cs typeface="Times New Roman"/>
                <a:sym typeface="Times New Roman"/>
              </a:rPr>
              <a:t>ortaya çıkışına yol açmıştır. </a:t>
            </a:r>
            <a:endParaRPr/>
          </a:p>
          <a:p>
            <a:pPr marL="228600" marR="0" lvl="0" indent="-228600" algn="l" rtl="0">
              <a:lnSpc>
                <a:spcPct val="90000"/>
              </a:lnSpc>
              <a:spcBef>
                <a:spcPts val="1000"/>
              </a:spcBef>
              <a:spcAft>
                <a:spcPts val="0"/>
              </a:spcAft>
              <a:buClr>
                <a:schemeClr val="dk1"/>
              </a:buClr>
              <a:buSzPts val="2000"/>
              <a:buFont typeface="Arial"/>
              <a:buChar char="•"/>
            </a:pPr>
            <a:r>
              <a:rPr lang="tr-TR" sz="2000" b="1" i="0" u="none" strike="noStrike" cap="none">
                <a:solidFill>
                  <a:schemeClr val="dk1"/>
                </a:solidFill>
                <a:latin typeface="Times New Roman"/>
                <a:ea typeface="Times New Roman"/>
                <a:cs typeface="Times New Roman"/>
                <a:sym typeface="Times New Roman"/>
              </a:rPr>
              <a:t>‘’Ahi Evran-ı Veli’nin kurduğu Ahilik sistemi, </a:t>
            </a:r>
            <a:r>
              <a:rPr lang="tr-TR" sz="2000" b="1" i="0" u="none" strike="noStrike" cap="none">
                <a:solidFill>
                  <a:srgbClr val="FF0000"/>
                </a:solidFill>
                <a:latin typeface="Times New Roman"/>
                <a:ea typeface="Times New Roman"/>
                <a:cs typeface="Times New Roman"/>
                <a:sym typeface="Times New Roman"/>
              </a:rPr>
              <a:t>toplumsal sorumluluğu ön planda tutan hem bir meslek örgütü, hem de bir </a:t>
            </a:r>
            <a:r>
              <a:rPr lang="tr-TR" sz="2000" b="1" i="0" u="sng" strike="noStrike" cap="none">
                <a:solidFill>
                  <a:srgbClr val="FF0000"/>
                </a:solidFill>
                <a:latin typeface="Times New Roman"/>
                <a:ea typeface="Times New Roman"/>
                <a:cs typeface="Times New Roman"/>
                <a:sym typeface="Times New Roman"/>
              </a:rPr>
              <a:t>kalite yönetim sistemidir.’’</a:t>
            </a:r>
            <a:endParaRPr sz="2000" b="1" i="0" u="none" strike="noStrike" cap="none">
              <a:solidFill>
                <a:srgbClr val="FF000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1400"/>
              <a:buFont typeface="Arial"/>
              <a:buNone/>
            </a:pPr>
            <a:r>
              <a:rPr lang="tr-TR" sz="1400" b="1" i="1" u="none" strike="noStrike" cap="none">
                <a:solidFill>
                  <a:schemeClr val="dk1"/>
                </a:solidFill>
                <a:latin typeface="Times New Roman"/>
                <a:ea typeface="Times New Roman"/>
                <a:cs typeface="Times New Roman"/>
                <a:sym typeface="Times New Roman"/>
              </a:rPr>
              <a:t>(Ahiliğin Türk Kalite Yönetim Sistemine Etkisi, Karatop B, 2018)</a:t>
            </a:r>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p:nvPr/>
        </p:nvSpPr>
        <p:spPr>
          <a:xfrm>
            <a:off x="1087429" y="311163"/>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EFQM Modeli Çalışmaları</a:t>
            </a:r>
            <a:endParaRPr/>
          </a:p>
        </p:txBody>
      </p:sp>
      <p:pic>
        <p:nvPicPr>
          <p:cNvPr id="253" name="Google Shape;253;p16" descr="EFQM - Vikipedi"/>
          <p:cNvPicPr preferRelativeResize="0"/>
          <p:nvPr/>
        </p:nvPicPr>
        <p:blipFill rotWithShape="1">
          <a:blip r:embed="rId3">
            <a:alphaModFix/>
          </a:blip>
          <a:srcRect/>
          <a:stretch/>
        </p:blipFill>
        <p:spPr>
          <a:xfrm>
            <a:off x="380445" y="614617"/>
            <a:ext cx="706984" cy="415021"/>
          </a:xfrm>
          <a:prstGeom prst="rect">
            <a:avLst/>
          </a:prstGeom>
          <a:noFill/>
          <a:ln>
            <a:noFill/>
          </a:ln>
        </p:spPr>
      </p:pic>
      <p:graphicFrame>
        <p:nvGraphicFramePr>
          <p:cNvPr id="254" name="Google Shape;254;p16"/>
          <p:cNvGraphicFramePr/>
          <p:nvPr/>
        </p:nvGraphicFramePr>
        <p:xfrm>
          <a:off x="1113806" y="543066"/>
          <a:ext cx="9844000" cy="5633850"/>
        </p:xfrm>
        <a:graphic>
          <a:graphicData uri="http://schemas.openxmlformats.org/drawingml/2006/table">
            <a:tbl>
              <a:tblPr firstRow="1" bandRow="1">
                <a:noFill/>
                <a:tableStyleId>{323DB171-0DD8-41CB-8DC1-B85B84178E70}</a:tableStyleId>
              </a:tblPr>
              <a:tblGrid>
                <a:gridCol w="7850300">
                  <a:extLst>
                    <a:ext uri="{9D8B030D-6E8A-4147-A177-3AD203B41FA5}">
                      <a16:colId xmlns:a16="http://schemas.microsoft.com/office/drawing/2014/main" val="20000"/>
                    </a:ext>
                  </a:extLst>
                </a:gridCol>
                <a:gridCol w="19937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a:solidFill>
                            <a:schemeClr val="dk1"/>
                          </a:solidFill>
                        </a:rPr>
                        <a:t>TARİH</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tr-TR" sz="1800" b="0" u="sng" strike="noStrike">
                          <a:solidFill>
                            <a:schemeClr val="dk1"/>
                          </a:solidFill>
                        </a:rPr>
                        <a:t>KalDer Üyeliği</a:t>
                      </a:r>
                      <a:endParaRPr sz="1800" b="0" i="0" u="sng" strike="noStrike">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rPr>
                        <a:t>2016</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tr-TR" sz="1800" b="0" u="sng" strike="noStrike">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EFQM  Mükemmellik Modeli Genel Tanıtımı</a:t>
                      </a:r>
                      <a:endParaRPr sz="1800" b="0" u="sng">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tr-TR" sz="1800" b="0" u="sng">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05 Şubat 2020</a:t>
                      </a:r>
                      <a:endParaRPr sz="1800" b="0" u="sng">
                        <a:solidFill>
                          <a:schemeClr val="dk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tr-TR" sz="1800" b="0" u="sng">
                          <a:solidFill>
                            <a:schemeClr val="dk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EFQM Mükemmellik Modeli Eğitimi</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07-08 Mart 2022</a:t>
                      </a:r>
                      <a:endParaRPr sz="1800" b="0" u="sng">
                        <a:solidFill>
                          <a:schemeClr val="dk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tr-TR" sz="1800" b="0" u="sng">
                          <a:solidFill>
                            <a:schemeClr val="dk1"/>
                          </a:solidFill>
                        </a:rPr>
                        <a:t>Ulusal Kalite Hareketine Katılım Töreni</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rPr>
                        <a:t>16 Mayıs 2022</a:t>
                      </a:r>
                      <a:endParaRPr sz="1800" b="0" u="sng">
                        <a:solidFill>
                          <a:schemeClr val="dk1"/>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tr-TR" sz="1800" b="0" u="sng" strike="noStrike">
                          <a:solidFill>
                            <a:schemeClr val="dk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EFQM Değerlendirici Eğitimi (EAT)</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strike="noStrike">
                          <a:solidFill>
                            <a:schemeClr val="dk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13.15 Haziran 2022</a:t>
                      </a:r>
                      <a:endParaRPr sz="1800" b="0" u="sng">
                        <a:solidFill>
                          <a:schemeClr val="dk1"/>
                        </a:solidFil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tr-TR" sz="1800" b="0" u="sng" strike="noStrike">
                          <a:solidFill>
                            <a:schemeClr val="dk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EFQM Modeli Öz Değerlendirme Çalışmaları</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strike="noStrike">
                          <a:solidFill>
                            <a:schemeClr val="dk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19-24 Aralık 2022</a:t>
                      </a:r>
                      <a:endParaRPr sz="1800" b="0" u="sng">
                        <a:solidFill>
                          <a:schemeClr val="dk1"/>
                        </a:solidFill>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tr-TR" sz="1800" b="0" u="sng">
                          <a:solidFill>
                            <a:schemeClr val="dk1"/>
                          </a:solidFill>
                        </a:rPr>
                        <a:t>EFQM Üstün Performansta Yetkinlik Ödül Başvurusu</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rPr>
                        <a:t>31 Mart 2023</a:t>
                      </a:r>
                      <a:endParaRPr sz="1800" b="0" u="sng">
                        <a:solidFill>
                          <a:schemeClr val="dk1"/>
                        </a:solidFill>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tr-TR" sz="1800" b="0" u="sng">
                          <a:solidFill>
                            <a:schemeClr val="dk1"/>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Kalite Komisyon Üyelerine EFQM Modeli Aşamaları Bilgilendirme Toplantısı</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28 Nisan 2023</a:t>
                      </a:r>
                      <a:endParaRPr sz="1800" b="0" u="sng">
                        <a:solidFill>
                          <a:schemeClr val="dk1"/>
                        </a:solidFill>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tr-TR" sz="1800" b="0" u="sng">
                          <a:solidFill>
                            <a:schemeClr val="dk1"/>
                          </a:solidFill>
                        </a:rPr>
                        <a:t>EFQM Yetkinlik Değerlendirmesi Dokümanının Hazırlanması</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rPr>
                        <a:t>09 Temmuz 2023</a:t>
                      </a:r>
                      <a:endParaRPr sz="1800" b="0" u="sng">
                        <a:solidFill>
                          <a:schemeClr val="dk1"/>
                        </a:solidFill>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tr-TR" sz="1800" b="0" u="sng">
                          <a:solidFill>
                            <a:schemeClr val="dk1"/>
                          </a:solidFill>
                        </a:rPr>
                        <a:t>EFQM Birim Temsilcileri Bilgilendirme Eğitimi</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13 Haziran 2023</a:t>
                      </a:r>
                      <a:endParaRPr sz="1800" b="0" u="sng">
                        <a:solidFill>
                          <a:schemeClr val="dk1"/>
                        </a:solidFill>
                      </a:endParaRPr>
                    </a:p>
                    <a:p>
                      <a:pPr marL="0" marR="0" lvl="0" indent="0" algn="l" rtl="0">
                        <a:spcBef>
                          <a:spcPts val="0"/>
                        </a:spcBef>
                        <a:spcAft>
                          <a:spcPts val="0"/>
                        </a:spcAft>
                        <a:buNone/>
                      </a:pPr>
                      <a:r>
                        <a:rPr lang="tr-TR" sz="1800" b="0" u="sng">
                          <a:solidFill>
                            <a:schemeClr val="dk1"/>
                          </a:solidFill>
                        </a:rPr>
                        <a:t>25 Temmuz 2023</a:t>
                      </a:r>
                      <a:endParaRPr sz="1800" b="0" u="sng">
                        <a:solidFill>
                          <a:schemeClr val="dk1"/>
                        </a:solidFill>
                      </a:endParaRPr>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tr-TR" sz="1800" b="0" u="sng">
                          <a:solidFill>
                            <a:schemeClr val="dk1"/>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EFQM Kriter Liderler Toplantısı</a:t>
                      </a:r>
                      <a:endParaRPr sz="1800" b="0" u="sng">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tr-TR" sz="1800" b="0" u="sng">
                          <a:solidFill>
                            <a:schemeClr val="dk1"/>
                          </a:solidFi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05 Temmuz 2023</a:t>
                      </a:r>
                      <a:endParaRPr sz="1800" b="0" u="sng">
                        <a:solidFill>
                          <a:schemeClr val="dk1"/>
                        </a:solidFill>
                      </a:endParaRPr>
                    </a:p>
                    <a:p>
                      <a:pPr marL="0" marR="0" lvl="0" indent="0" algn="l" rtl="0">
                        <a:lnSpc>
                          <a:spcPct val="100000"/>
                        </a:lnSpc>
                        <a:spcBef>
                          <a:spcPts val="0"/>
                        </a:spcBef>
                        <a:spcAft>
                          <a:spcPts val="0"/>
                        </a:spcAft>
                        <a:buClr>
                          <a:schemeClr val="dk1"/>
                        </a:buClr>
                        <a:buSzPts val="1800"/>
                        <a:buFont typeface="Calibri"/>
                        <a:buNone/>
                      </a:pPr>
                      <a:r>
                        <a:rPr lang="tr-TR" sz="1800" b="0" u="sng">
                          <a:solidFill>
                            <a:schemeClr val="dk1"/>
                          </a:solid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17 Temmuz 2023</a:t>
                      </a:r>
                      <a:endParaRPr sz="1800" b="0" u="sng">
                        <a:solidFill>
                          <a:srgbClr val="0563C1"/>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spcBef>
                          <a:spcPts val="0"/>
                        </a:spcBef>
                        <a:spcAft>
                          <a:spcPts val="0"/>
                        </a:spcAft>
                        <a:buNone/>
                      </a:pPr>
                      <a:r>
                        <a:rPr lang="tr-TR" sz="1800" b="0" u="sng">
                          <a:solidFill>
                            <a:schemeClr val="dk1"/>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31 Temmuz 2023</a:t>
                      </a:r>
                      <a:endParaRPr sz="1800" b="0" u="sng">
                        <a:solidFill>
                          <a:schemeClr val="dk1"/>
                        </a:solidFill>
                      </a:endParaRPr>
                    </a:p>
                  </a:txBody>
                  <a:tcPr marL="91450" marR="91450" marT="45725" marB="45725"/>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tr-TR" sz="1800" b="0" u="sng">
                          <a:solidFill>
                            <a:schemeClr val="dk1"/>
                          </a:solidFill>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EFQM Birim Temsilcileri Değerlendirme Toplantısı</a:t>
                      </a:r>
                      <a:endParaRPr sz="1800" b="0" u="sng">
                        <a:solidFill>
                          <a:schemeClr val="dk1"/>
                        </a:solidFill>
                      </a:endParaRPr>
                    </a:p>
                  </a:txBody>
                  <a:tcPr marL="91450" marR="91450" marT="45725" marB="45725"/>
                </a:tc>
                <a:tc>
                  <a:txBody>
                    <a:bodyPr/>
                    <a:lstStyle/>
                    <a:p>
                      <a:pPr marL="0" marR="0" lvl="0" indent="0" algn="l" rtl="0">
                        <a:spcBef>
                          <a:spcPts val="0"/>
                        </a:spcBef>
                        <a:spcAft>
                          <a:spcPts val="0"/>
                        </a:spcAft>
                        <a:buNone/>
                      </a:pPr>
                      <a:r>
                        <a:rPr lang="tr-TR" sz="1800" b="0" u="sng">
                          <a:solidFill>
                            <a:schemeClr val="dk1"/>
                          </a:solidFill>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04 Ağustos 2023</a:t>
                      </a:r>
                      <a:endParaRPr sz="1800" b="0" u="sng">
                        <a:solidFill>
                          <a:schemeClr val="dk1"/>
                        </a:solidFill>
                      </a:endParaRPr>
                    </a:p>
                  </a:txBody>
                  <a:tcPr marL="91450" marR="91450" marT="45725" marB="45725"/>
                </a:tc>
                <a:extLst>
                  <a:ext uri="{0D108BD9-81ED-4DB2-BD59-A6C34878D82A}">
                    <a16:rowId xmlns:a16="http://schemas.microsoft.com/office/drawing/2014/main" val="1001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p:nvPr/>
        </p:nvSpPr>
        <p:spPr>
          <a:xfrm>
            <a:off x="1125195" y="614809"/>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Kalite Yönetim Koordinatörlüğü</a:t>
            </a:r>
            <a:endParaRPr/>
          </a:p>
        </p:txBody>
      </p:sp>
      <p:sp>
        <p:nvSpPr>
          <p:cNvPr id="260" name="Google Shape;260;p17"/>
          <p:cNvSpPr txBox="1"/>
          <p:nvPr/>
        </p:nvSpPr>
        <p:spPr>
          <a:xfrm>
            <a:off x="786692" y="1714098"/>
            <a:ext cx="10380979" cy="386224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C00000"/>
              </a:buClr>
              <a:buSzPts val="2400"/>
              <a:buFont typeface="Arial"/>
              <a:buNone/>
            </a:pPr>
            <a:r>
              <a:rPr lang="tr-TR" sz="2400" b="1" i="0" u="none" strike="noStrike" cap="none" dirty="0">
                <a:solidFill>
                  <a:srgbClr val="C00000"/>
                </a:solidFill>
                <a:latin typeface="Times New Roman"/>
                <a:ea typeface="Times New Roman"/>
                <a:cs typeface="Times New Roman"/>
                <a:sym typeface="Times New Roman"/>
              </a:rPr>
              <a:t>Kalite Yönetim Koordinatörü</a:t>
            </a:r>
            <a:endParaRPr dirty="0"/>
          </a:p>
          <a:p>
            <a:pPr lvl="0">
              <a:lnSpc>
                <a:spcPct val="150000"/>
              </a:lnSpc>
              <a:spcBef>
                <a:spcPts val="1000"/>
              </a:spcBef>
              <a:buClr>
                <a:srgbClr val="212529"/>
              </a:buClr>
              <a:buSzPts val="2400"/>
            </a:pPr>
            <a:r>
              <a:rPr lang="tr-TR" sz="2400" dirty="0">
                <a:solidFill>
                  <a:srgbClr val="212529"/>
                </a:solidFill>
                <a:latin typeface="Times New Roman"/>
                <a:ea typeface="Times New Roman"/>
                <a:cs typeface="Times New Roman"/>
                <a:sym typeface="Times New Roman"/>
              </a:rPr>
              <a:t>Prof. Dr. Hüseyin ŞİMŞEK </a:t>
            </a:r>
            <a:endParaRPr lang="tr-TR" sz="2400" dirty="0" smtClean="0">
              <a:solidFill>
                <a:srgbClr val="212529"/>
              </a:solidFill>
              <a:latin typeface="Times New Roman"/>
              <a:ea typeface="Times New Roman"/>
              <a:cs typeface="Times New Roman"/>
              <a:sym typeface="Times New Roman"/>
            </a:endParaRPr>
          </a:p>
          <a:p>
            <a:pPr lvl="0">
              <a:lnSpc>
                <a:spcPct val="150000"/>
              </a:lnSpc>
              <a:spcBef>
                <a:spcPts val="1000"/>
              </a:spcBef>
              <a:buClr>
                <a:srgbClr val="212529"/>
              </a:buClr>
              <a:buSzPts val="2400"/>
            </a:pPr>
            <a:r>
              <a:rPr lang="tr-TR" sz="2400" b="1" i="0" u="none" strike="noStrike" cap="none" dirty="0" smtClean="0">
                <a:solidFill>
                  <a:srgbClr val="C00000"/>
                </a:solidFill>
                <a:latin typeface="Times New Roman"/>
                <a:ea typeface="Times New Roman"/>
                <a:cs typeface="Times New Roman"/>
                <a:sym typeface="Times New Roman"/>
              </a:rPr>
              <a:t>Koordinatör </a:t>
            </a:r>
            <a:r>
              <a:rPr lang="tr-TR" sz="2400" b="1" i="0" u="none" strike="noStrike" cap="none" dirty="0">
                <a:solidFill>
                  <a:srgbClr val="C00000"/>
                </a:solidFill>
                <a:latin typeface="Times New Roman"/>
                <a:ea typeface="Times New Roman"/>
                <a:cs typeface="Times New Roman"/>
                <a:sym typeface="Times New Roman"/>
              </a:rPr>
              <a:t>Yardımcıları</a:t>
            </a:r>
            <a:endParaRPr dirty="0"/>
          </a:p>
          <a:p>
            <a:pPr marL="0" marR="0" lvl="0" indent="0" algn="l" rtl="0">
              <a:lnSpc>
                <a:spcPct val="150000"/>
              </a:lnSpc>
              <a:spcBef>
                <a:spcPts val="1000"/>
              </a:spcBef>
              <a:spcAft>
                <a:spcPts val="0"/>
              </a:spcAft>
              <a:buClr>
                <a:srgbClr val="212529"/>
              </a:buClr>
              <a:buSzPts val="2400"/>
              <a:buFont typeface="Arial"/>
              <a:buNone/>
            </a:pPr>
            <a:r>
              <a:rPr lang="tr-TR" sz="2400" b="0" i="0" u="none" strike="noStrike" cap="none" dirty="0" smtClean="0">
                <a:solidFill>
                  <a:srgbClr val="212529"/>
                </a:solidFill>
                <a:latin typeface="Times New Roman"/>
                <a:ea typeface="Times New Roman"/>
                <a:cs typeface="Times New Roman"/>
                <a:sym typeface="Times New Roman"/>
              </a:rPr>
              <a:t>Doç</a:t>
            </a:r>
            <a:r>
              <a:rPr lang="tr-TR" sz="2400" b="0" i="0" u="none" strike="noStrike" cap="none" dirty="0">
                <a:solidFill>
                  <a:srgbClr val="212529"/>
                </a:solidFill>
                <a:latin typeface="Times New Roman"/>
                <a:ea typeface="Times New Roman"/>
                <a:cs typeface="Times New Roman"/>
                <a:sym typeface="Times New Roman"/>
              </a:rPr>
              <a:t>. Dr. Gülbahar </a:t>
            </a:r>
            <a:r>
              <a:rPr lang="tr-TR" sz="2400" b="0" i="0" u="none" strike="noStrike" cap="none" dirty="0" smtClean="0">
                <a:solidFill>
                  <a:srgbClr val="212529"/>
                </a:solidFill>
                <a:latin typeface="Times New Roman"/>
                <a:ea typeface="Times New Roman"/>
                <a:cs typeface="Times New Roman"/>
                <a:sym typeface="Times New Roman"/>
              </a:rPr>
              <a:t>ÜÇLER</a:t>
            </a:r>
            <a:endParaRPr sz="2400" b="0" i="0" u="none" strike="noStrike" cap="none" dirty="0">
              <a:solidFill>
                <a:srgbClr val="212529"/>
              </a:solidFill>
              <a:latin typeface="Times New Roman"/>
              <a:ea typeface="Times New Roman"/>
              <a:cs typeface="Times New Roman"/>
              <a:sym typeface="Times New Roman"/>
            </a:endParaRPr>
          </a:p>
          <a:p>
            <a:pPr marL="0" marR="0" lvl="0" indent="0" algn="l" rtl="0">
              <a:lnSpc>
                <a:spcPct val="150000"/>
              </a:lnSpc>
              <a:spcBef>
                <a:spcPts val="1000"/>
              </a:spcBef>
              <a:spcAft>
                <a:spcPts val="0"/>
              </a:spcAft>
              <a:buClr>
                <a:srgbClr val="212529"/>
              </a:buClr>
              <a:buSzPts val="2400"/>
              <a:buFont typeface="Arial"/>
              <a:buNone/>
            </a:pPr>
            <a:r>
              <a:rPr lang="tr-TR" sz="2400" b="0" i="0" u="none" strike="noStrike" cap="none" dirty="0">
                <a:solidFill>
                  <a:srgbClr val="212529"/>
                </a:solidFill>
                <a:latin typeface="Times New Roman"/>
                <a:ea typeface="Times New Roman"/>
                <a:cs typeface="Times New Roman"/>
                <a:sym typeface="Times New Roman"/>
              </a:rPr>
              <a:t>Ekrem </a:t>
            </a:r>
            <a:r>
              <a:rPr lang="tr-TR" sz="2400" b="0" i="0" u="none" strike="noStrike" cap="none" dirty="0" smtClean="0">
                <a:solidFill>
                  <a:srgbClr val="212529"/>
                </a:solidFill>
                <a:latin typeface="Times New Roman"/>
                <a:ea typeface="Times New Roman"/>
                <a:cs typeface="Times New Roman"/>
                <a:sym typeface="Times New Roman"/>
              </a:rPr>
              <a:t>ÖZTÜRK</a:t>
            </a:r>
            <a:r>
              <a:rPr lang="tr-TR" sz="2400" b="0" i="0" u="none" strike="noStrike" cap="none" dirty="0">
                <a:solidFill>
                  <a:schemeClr val="dk1"/>
                </a:solidFill>
                <a:latin typeface="Times New Roman"/>
                <a:ea typeface="Times New Roman"/>
                <a:cs typeface="Times New Roman"/>
                <a:sym typeface="Times New Roman"/>
              </a:rPr>
              <a:t/>
            </a:r>
            <a:br>
              <a:rPr lang="tr-TR" sz="2400" b="0" i="0" u="none" strike="noStrike" cap="none" dirty="0">
                <a:solidFill>
                  <a:schemeClr val="dk1"/>
                </a:solidFill>
                <a:latin typeface="Times New Roman"/>
                <a:ea typeface="Times New Roman"/>
                <a:cs typeface="Times New Roman"/>
                <a:sym typeface="Times New Roman"/>
              </a:rPr>
            </a:br>
            <a:endParaRPr sz="2400" b="0" i="0" u="none" strike="noStrike" cap="none" dirty="0">
              <a:solidFill>
                <a:srgbClr val="212529"/>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Times New Roman"/>
              <a:ea typeface="Times New Roman"/>
              <a:cs typeface="Times New Roman"/>
              <a:sym typeface="Times New Roman"/>
            </a:endParaRPr>
          </a:p>
        </p:txBody>
      </p:sp>
      <p:pic>
        <p:nvPicPr>
          <p:cNvPr id="261" name="Google Shape;261;p17" descr="KAEÜ Kalite Yonetim Koordinatörlüğü"/>
          <p:cNvPicPr preferRelativeResize="0"/>
          <p:nvPr/>
        </p:nvPicPr>
        <p:blipFill rotWithShape="1">
          <a:blip r:embed="rId3">
            <a:alphaModFix/>
          </a:blip>
          <a:srcRect/>
          <a:stretch/>
        </p:blipFill>
        <p:spPr>
          <a:xfrm>
            <a:off x="53633" y="521143"/>
            <a:ext cx="1071562" cy="10715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p:nvPr/>
        </p:nvSpPr>
        <p:spPr>
          <a:xfrm>
            <a:off x="1140185" y="337660"/>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EFQM Modeli Ekibi</a:t>
            </a:r>
            <a:endParaRPr/>
          </a:p>
        </p:txBody>
      </p:sp>
      <p:sp>
        <p:nvSpPr>
          <p:cNvPr id="267" name="Google Shape;267;p18"/>
          <p:cNvSpPr txBox="1"/>
          <p:nvPr/>
        </p:nvSpPr>
        <p:spPr>
          <a:xfrm>
            <a:off x="905510" y="1795694"/>
            <a:ext cx="10380979" cy="6668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tr-TR" sz="2400" b="0" i="0" u="none" strike="noStrike" cap="none">
                <a:solidFill>
                  <a:schemeClr val="dk1"/>
                </a:solidFill>
                <a:latin typeface="Times New Roman"/>
                <a:ea typeface="Times New Roman"/>
                <a:cs typeface="Times New Roman"/>
                <a:sym typeface="Times New Roman"/>
              </a:rPr>
              <a:t/>
            </a:r>
            <a:br>
              <a:rPr lang="tr-TR" sz="2400" b="0" i="0" u="none" strike="noStrike" cap="none">
                <a:solidFill>
                  <a:schemeClr val="dk1"/>
                </a:solidFill>
                <a:latin typeface="Times New Roman"/>
                <a:ea typeface="Times New Roman"/>
                <a:cs typeface="Times New Roman"/>
                <a:sym typeface="Times New Roman"/>
              </a:rPr>
            </a:br>
            <a:endParaRPr sz="2400" b="0" i="0" u="none" strike="noStrike" cap="none">
              <a:solidFill>
                <a:srgbClr val="212529"/>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pic>
        <p:nvPicPr>
          <p:cNvPr id="268" name="Google Shape;268;p18" descr="EFQM - Vikipedi"/>
          <p:cNvPicPr preferRelativeResize="0"/>
          <p:nvPr/>
        </p:nvPicPr>
        <p:blipFill rotWithShape="1">
          <a:blip r:embed="rId3">
            <a:alphaModFix/>
          </a:blip>
          <a:srcRect/>
          <a:stretch/>
        </p:blipFill>
        <p:spPr>
          <a:xfrm>
            <a:off x="433201" y="589488"/>
            <a:ext cx="706984" cy="415021"/>
          </a:xfrm>
          <a:prstGeom prst="rect">
            <a:avLst/>
          </a:prstGeom>
          <a:noFill/>
          <a:ln>
            <a:noFill/>
          </a:ln>
        </p:spPr>
      </p:pic>
      <p:graphicFrame>
        <p:nvGraphicFramePr>
          <p:cNvPr id="269" name="Google Shape;269;p18"/>
          <p:cNvGraphicFramePr/>
          <p:nvPr/>
        </p:nvGraphicFramePr>
        <p:xfrm>
          <a:off x="433201" y="1151407"/>
          <a:ext cx="11244150" cy="5055800"/>
        </p:xfrm>
        <a:graphic>
          <a:graphicData uri="http://schemas.openxmlformats.org/drawingml/2006/table">
            <a:tbl>
              <a:tblPr>
                <a:noFill/>
                <a:tableStyleId>{0344A6A5-D34D-41F4-99FC-F0B11A523341}</a:tableStyleId>
              </a:tblPr>
              <a:tblGrid>
                <a:gridCol w="11244150">
                  <a:extLst>
                    <a:ext uri="{9D8B030D-6E8A-4147-A177-3AD203B41FA5}">
                      <a16:colId xmlns:a16="http://schemas.microsoft.com/office/drawing/2014/main" val="20000"/>
                    </a:ext>
                  </a:extLst>
                </a:gridCol>
              </a:tblGrid>
              <a:tr h="216675">
                <a:tc>
                  <a:txBody>
                    <a:bodyPr/>
                    <a:lstStyle/>
                    <a:p>
                      <a:pPr marL="0" marR="0" lvl="0" indent="0" algn="l" rtl="0">
                        <a:spcBef>
                          <a:spcPts val="0"/>
                        </a:spcBef>
                        <a:spcAft>
                          <a:spcPts val="0"/>
                        </a:spcAft>
                        <a:buNone/>
                      </a:pPr>
                      <a:r>
                        <a:rPr lang="tr-TR" sz="1500" b="1">
                          <a:latin typeface="Times New Roman"/>
                          <a:ea typeface="Times New Roman"/>
                          <a:cs typeface="Times New Roman"/>
                          <a:sym typeface="Times New Roman"/>
                        </a:rPr>
                        <a:t>1.0 KRİTER- AMAÇ, VİZYON VE STRATEJİ</a:t>
                      </a:r>
                      <a:endParaRPr sz="1500">
                        <a:latin typeface="Times New Roman"/>
                        <a:ea typeface="Times New Roman"/>
                        <a:cs typeface="Times New Roman"/>
                        <a:sym typeface="Times New Roman"/>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D8E2F3"/>
                    </a:solidFill>
                  </a:tcPr>
                </a:tc>
                <a:extLst>
                  <a:ext uri="{0D108BD9-81ED-4DB2-BD59-A6C34878D82A}">
                    <a16:rowId xmlns:a16="http://schemas.microsoft.com/office/drawing/2014/main" val="10000"/>
                  </a:ext>
                </a:extLst>
              </a:tr>
              <a:tr h="431100">
                <a:tc>
                  <a:txBody>
                    <a:bodyPr/>
                    <a:lstStyle/>
                    <a:p>
                      <a:pPr marL="0" marR="0" lvl="0" indent="0" algn="l" rtl="0">
                        <a:spcBef>
                          <a:spcPts val="0"/>
                        </a:spcBef>
                        <a:spcAft>
                          <a:spcPts val="0"/>
                        </a:spcAft>
                        <a:buNone/>
                      </a:pPr>
                      <a:r>
                        <a:rPr lang="tr-TR" sz="1500">
                          <a:latin typeface="Times New Roman"/>
                          <a:ea typeface="Times New Roman"/>
                          <a:cs typeface="Times New Roman"/>
                          <a:sym typeface="Times New Roman"/>
                        </a:rPr>
                        <a:t>Prof. Dr. Hüseyin ŞİMŞEK- Doç. Dr. Levent URTEKİN- Öğr. Gör. Meryem GÜLER- Arş. Gör. Dildar ÖZASLAN-Doç. Dr. Abdulkerim KARADENİZ-Prof. Dr. Cemalettin İPEK- Doç. Dr. Mustafa KAN </a:t>
                      </a:r>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6675">
                <a:tc>
                  <a:txBody>
                    <a:bodyPr/>
                    <a:lstStyle/>
                    <a:p>
                      <a:pPr marL="0" marR="0" lvl="0" indent="0" algn="l" rtl="0">
                        <a:spcBef>
                          <a:spcPts val="0"/>
                        </a:spcBef>
                        <a:spcAft>
                          <a:spcPts val="0"/>
                        </a:spcAft>
                        <a:buNone/>
                      </a:pPr>
                      <a:r>
                        <a:rPr lang="tr-TR" sz="1500" b="1">
                          <a:latin typeface="Times New Roman"/>
                          <a:ea typeface="Times New Roman"/>
                          <a:cs typeface="Times New Roman"/>
                          <a:sym typeface="Times New Roman"/>
                        </a:rPr>
                        <a:t>2.0 KRİTER- KURUM KÜLTÜRÜ VE LİDERLİK</a:t>
                      </a:r>
                      <a:endParaRPr sz="1500">
                        <a:latin typeface="Times New Roman"/>
                        <a:ea typeface="Times New Roman"/>
                        <a:cs typeface="Times New Roman"/>
                        <a:sym typeface="Times New Roman"/>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D8E2F3"/>
                    </a:solidFill>
                  </a:tcPr>
                </a:tc>
                <a:extLst>
                  <a:ext uri="{0D108BD9-81ED-4DB2-BD59-A6C34878D82A}">
                    <a16:rowId xmlns:a16="http://schemas.microsoft.com/office/drawing/2014/main" val="10002"/>
                  </a:ext>
                </a:extLst>
              </a:tr>
              <a:tr h="431100">
                <a:tc>
                  <a:txBody>
                    <a:bodyPr/>
                    <a:lstStyle/>
                    <a:p>
                      <a:pPr marL="0" marR="0" lvl="0" indent="0" algn="l" rtl="0">
                        <a:spcBef>
                          <a:spcPts val="0"/>
                        </a:spcBef>
                        <a:spcAft>
                          <a:spcPts val="0"/>
                        </a:spcAft>
                        <a:buNone/>
                      </a:pPr>
                      <a:r>
                        <a:rPr lang="tr-TR" sz="1500">
                          <a:latin typeface="Times New Roman"/>
                          <a:ea typeface="Times New Roman"/>
                          <a:cs typeface="Times New Roman"/>
                          <a:sym typeface="Times New Roman"/>
                        </a:rPr>
                        <a:t>Dr. Öğr. Üyesi İsa BAHAT- Koor. Yrd. Ekrem ÖZTÜRK- Doç. Dr. Öğr. Öznur Akgiş İLHAN- Arş. Gör. Hatice Kübra ÇİÇEK-Arş. Gör. Dr. Raziye SANCAR-Dr. Öğr. Üyesi Furkan BİRDAL- İç Denetçi Ahmet GÜLER- Araş. Gör. Dr. Yusuf Akkoca- Öğr. Gör. Ömür ÇETİNKAYA </a:t>
                      </a:r>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6675">
                <a:tc>
                  <a:txBody>
                    <a:bodyPr/>
                    <a:lstStyle/>
                    <a:p>
                      <a:pPr marL="0" marR="0" lvl="0" indent="0" algn="l" rtl="0">
                        <a:spcBef>
                          <a:spcPts val="0"/>
                        </a:spcBef>
                        <a:spcAft>
                          <a:spcPts val="0"/>
                        </a:spcAft>
                        <a:buNone/>
                      </a:pPr>
                      <a:r>
                        <a:rPr lang="tr-TR" sz="1500" b="1">
                          <a:latin typeface="Times New Roman"/>
                          <a:ea typeface="Times New Roman"/>
                          <a:cs typeface="Times New Roman"/>
                          <a:sym typeface="Times New Roman"/>
                        </a:rPr>
                        <a:t>3.0 KRİTER- PAYDAŞ BAĞLILIĞI SAĞLAMA</a:t>
                      </a:r>
                      <a:endParaRPr sz="1500">
                        <a:latin typeface="Times New Roman"/>
                        <a:ea typeface="Times New Roman"/>
                        <a:cs typeface="Times New Roman"/>
                        <a:sym typeface="Times New Roman"/>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D8E2F3"/>
                    </a:solidFill>
                  </a:tcPr>
                </a:tc>
                <a:extLst>
                  <a:ext uri="{0D108BD9-81ED-4DB2-BD59-A6C34878D82A}">
                    <a16:rowId xmlns:a16="http://schemas.microsoft.com/office/drawing/2014/main" val="10004"/>
                  </a:ext>
                </a:extLst>
              </a:tr>
              <a:tr h="431100">
                <a:tc>
                  <a:txBody>
                    <a:bodyPr/>
                    <a:lstStyle/>
                    <a:p>
                      <a:pPr marL="0" marR="0" lvl="0" indent="0" algn="l" rtl="0">
                        <a:spcBef>
                          <a:spcPts val="0"/>
                        </a:spcBef>
                        <a:spcAft>
                          <a:spcPts val="0"/>
                        </a:spcAft>
                        <a:buNone/>
                      </a:pPr>
                      <a:r>
                        <a:rPr lang="tr-TR" sz="1500">
                          <a:latin typeface="Times New Roman"/>
                          <a:ea typeface="Times New Roman"/>
                          <a:cs typeface="Times New Roman"/>
                          <a:sym typeface="Times New Roman"/>
                        </a:rPr>
                        <a:t>Doç. Hande KILIÇASLAN- Dr. Öğr. Üyesi Murat ÇINARLI- Doç. Dr. Fahriye ERCAN- Doç. Dr. Önder BALTACI- Mali Hiz. Uzmanı Furkan YILMAZ-Şef Esra UMU-Dr. Öğr. Üyesi Sadi ÖN- Öğr. Gör. Ebru ALAGÖZ BOYRAZ </a:t>
                      </a:r>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6675">
                <a:tc>
                  <a:txBody>
                    <a:bodyPr/>
                    <a:lstStyle/>
                    <a:p>
                      <a:pPr marL="0" marR="0" lvl="0" indent="0" algn="l" rtl="0">
                        <a:spcBef>
                          <a:spcPts val="0"/>
                        </a:spcBef>
                        <a:spcAft>
                          <a:spcPts val="0"/>
                        </a:spcAft>
                        <a:buNone/>
                      </a:pPr>
                      <a:r>
                        <a:rPr lang="tr-TR" sz="1500" b="1">
                          <a:latin typeface="Times New Roman"/>
                          <a:ea typeface="Times New Roman"/>
                          <a:cs typeface="Times New Roman"/>
                          <a:sym typeface="Times New Roman"/>
                        </a:rPr>
                        <a:t>4.0 KRİTER- SÜRDÜRÜLEBİLİR DEĞER YARATMA</a:t>
                      </a:r>
                      <a:endParaRPr sz="1500">
                        <a:latin typeface="Times New Roman"/>
                        <a:ea typeface="Times New Roman"/>
                        <a:cs typeface="Times New Roman"/>
                        <a:sym typeface="Times New Roman"/>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D8E2F3"/>
                    </a:solidFill>
                  </a:tcPr>
                </a:tc>
                <a:extLst>
                  <a:ext uri="{0D108BD9-81ED-4DB2-BD59-A6C34878D82A}">
                    <a16:rowId xmlns:a16="http://schemas.microsoft.com/office/drawing/2014/main" val="10006"/>
                  </a:ext>
                </a:extLst>
              </a:tr>
              <a:tr h="431100">
                <a:tc>
                  <a:txBody>
                    <a:bodyPr/>
                    <a:lstStyle/>
                    <a:p>
                      <a:pPr marL="0" marR="0" lvl="0" indent="0" algn="l" rtl="0">
                        <a:spcBef>
                          <a:spcPts val="0"/>
                        </a:spcBef>
                        <a:spcAft>
                          <a:spcPts val="0"/>
                        </a:spcAft>
                        <a:buNone/>
                      </a:pPr>
                      <a:r>
                        <a:rPr lang="tr-TR" sz="1500">
                          <a:latin typeface="Times New Roman"/>
                          <a:ea typeface="Times New Roman"/>
                          <a:cs typeface="Times New Roman"/>
                          <a:sym typeface="Times New Roman"/>
                        </a:rPr>
                        <a:t>Prof. Dr. Musa ÖZATA</a:t>
                      </a:r>
                      <a:r>
                        <a:rPr lang="tr-TR" sz="1500" b="1">
                          <a:latin typeface="Times New Roman"/>
                          <a:ea typeface="Times New Roman"/>
                          <a:cs typeface="Times New Roman"/>
                          <a:sym typeface="Times New Roman"/>
                        </a:rPr>
                        <a:t>-</a:t>
                      </a:r>
                      <a:r>
                        <a:rPr lang="tr-TR" sz="1500">
                          <a:latin typeface="Times New Roman"/>
                          <a:ea typeface="Times New Roman"/>
                          <a:cs typeface="Times New Roman"/>
                          <a:sym typeface="Times New Roman"/>
                        </a:rPr>
                        <a:t> Dr. Öğr. Üyesi Ayşegül TURAN- Arş. Gör. Dr. Vildan GÜNEŞ-Öğr. Gör. Sinan TÜFEKCİ-Öğr. Gör. Erhan BOLAT-Öğr. Gör. Vahit ÖZDEMİR- Arş. Gör.  Semra OMAK-Araş. Gör. Aykut BULUT- Öğr. Gör. Özlem ŞENLİK-Doç. Dr. Cahit AYTEKİN </a:t>
                      </a:r>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16675">
                <a:tc>
                  <a:txBody>
                    <a:bodyPr/>
                    <a:lstStyle/>
                    <a:p>
                      <a:pPr marL="0" marR="0" lvl="0" indent="0" algn="l" rtl="0">
                        <a:spcBef>
                          <a:spcPts val="0"/>
                        </a:spcBef>
                        <a:spcAft>
                          <a:spcPts val="0"/>
                        </a:spcAft>
                        <a:buNone/>
                      </a:pPr>
                      <a:r>
                        <a:rPr lang="tr-TR" sz="1500" b="1">
                          <a:latin typeface="Times New Roman"/>
                          <a:ea typeface="Times New Roman"/>
                          <a:cs typeface="Times New Roman"/>
                          <a:sym typeface="Times New Roman"/>
                        </a:rPr>
                        <a:t>5.0 KRİTER- PERFORMANS VE DÖNÜŞÜMÜ YÖNLENDİRME</a:t>
                      </a:r>
                      <a:endParaRPr sz="1500">
                        <a:latin typeface="Times New Roman"/>
                        <a:ea typeface="Times New Roman"/>
                        <a:cs typeface="Times New Roman"/>
                        <a:sym typeface="Times New Roman"/>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D8E2F3"/>
                    </a:solidFill>
                  </a:tcPr>
                </a:tc>
                <a:extLst>
                  <a:ext uri="{0D108BD9-81ED-4DB2-BD59-A6C34878D82A}">
                    <a16:rowId xmlns:a16="http://schemas.microsoft.com/office/drawing/2014/main" val="10008"/>
                  </a:ext>
                </a:extLst>
              </a:tr>
              <a:tr h="431100">
                <a:tc>
                  <a:txBody>
                    <a:bodyPr/>
                    <a:lstStyle/>
                    <a:p>
                      <a:pPr marL="0" marR="0" lvl="0" indent="0" algn="l" rtl="0">
                        <a:spcBef>
                          <a:spcPts val="0"/>
                        </a:spcBef>
                        <a:spcAft>
                          <a:spcPts val="0"/>
                        </a:spcAft>
                        <a:buNone/>
                      </a:pPr>
                      <a:r>
                        <a:rPr lang="tr-TR" sz="1500">
                          <a:latin typeface="Times New Roman"/>
                          <a:ea typeface="Times New Roman"/>
                          <a:cs typeface="Times New Roman"/>
                          <a:sym typeface="Times New Roman"/>
                        </a:rPr>
                        <a:t>Dr. Öğr. Üyesi H. Didem SAĞLAM ALTINKÖY- Dr. Öğr. Üyesi Mevlüde Alev ATEŞ- Öğr. Gör. Dr. Ayşe ÇANDAR, Dr. Öğr. Üyesi İsmail KOÇ, Öğr. Gör. Erhan DÜRÜST-Daire Başkanı Şenol BAYRAM- Mühendis Özgür SEZEN-Dr. Öğr. Üyesi Şefik TEKLE- Şef Ersoy DOĞAN- Doç. Dr. Mustafa KURBAN </a:t>
                      </a:r>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16675">
                <a:tc>
                  <a:txBody>
                    <a:bodyPr/>
                    <a:lstStyle/>
                    <a:p>
                      <a:pPr marL="0" marR="0" lvl="0" indent="0" algn="l" rtl="0">
                        <a:spcBef>
                          <a:spcPts val="0"/>
                        </a:spcBef>
                        <a:spcAft>
                          <a:spcPts val="0"/>
                        </a:spcAft>
                        <a:buNone/>
                      </a:pPr>
                      <a:r>
                        <a:rPr lang="tr-TR" sz="1500" b="1">
                          <a:latin typeface="Times New Roman"/>
                          <a:ea typeface="Times New Roman"/>
                          <a:cs typeface="Times New Roman"/>
                          <a:sym typeface="Times New Roman"/>
                        </a:rPr>
                        <a:t>6.0 KRİTER- PAYDAŞ ALGILARI</a:t>
                      </a:r>
                      <a:endParaRPr sz="1500">
                        <a:latin typeface="Times New Roman"/>
                        <a:ea typeface="Times New Roman"/>
                        <a:cs typeface="Times New Roman"/>
                        <a:sym typeface="Times New Roman"/>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D8E2F3"/>
                    </a:solidFill>
                  </a:tcPr>
                </a:tc>
                <a:extLst>
                  <a:ext uri="{0D108BD9-81ED-4DB2-BD59-A6C34878D82A}">
                    <a16:rowId xmlns:a16="http://schemas.microsoft.com/office/drawing/2014/main" val="10010"/>
                  </a:ext>
                </a:extLst>
              </a:tr>
              <a:tr h="216675">
                <a:tc>
                  <a:txBody>
                    <a:bodyPr/>
                    <a:lstStyle/>
                    <a:p>
                      <a:pPr marL="0" marR="0" lvl="0" indent="0" algn="l" rtl="0">
                        <a:spcBef>
                          <a:spcPts val="0"/>
                        </a:spcBef>
                        <a:spcAft>
                          <a:spcPts val="0"/>
                        </a:spcAft>
                        <a:buNone/>
                      </a:pPr>
                      <a:r>
                        <a:rPr lang="tr-TR" sz="1500">
                          <a:latin typeface="Times New Roman"/>
                          <a:ea typeface="Times New Roman"/>
                          <a:cs typeface="Times New Roman"/>
                          <a:sym typeface="Times New Roman"/>
                        </a:rPr>
                        <a:t>Doç. Dr. Gülbahar ÜÇLER- Doç. Dr. Cihan KÜRKÇÜ- Doç. Dr. Hamza YAKAR- Fakülte Sekreteri Ramazan AKGÜL-Araş. Gör. Fatma Cahide ÖZÇELİK- Şube Müdürü Emine İçel </a:t>
                      </a:r>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16675">
                <a:tc>
                  <a:txBody>
                    <a:bodyPr/>
                    <a:lstStyle/>
                    <a:p>
                      <a:pPr marL="0" marR="0" lvl="0" indent="0" algn="l" rtl="0">
                        <a:spcBef>
                          <a:spcPts val="0"/>
                        </a:spcBef>
                        <a:spcAft>
                          <a:spcPts val="0"/>
                        </a:spcAft>
                        <a:buNone/>
                      </a:pPr>
                      <a:r>
                        <a:rPr lang="tr-TR" sz="1500" b="1">
                          <a:latin typeface="Times New Roman"/>
                          <a:ea typeface="Times New Roman"/>
                          <a:cs typeface="Times New Roman"/>
                          <a:sym typeface="Times New Roman"/>
                        </a:rPr>
                        <a:t>7.0 KRİTER- STRATEJİK VE OPERASYONEL PERFORMANS</a:t>
                      </a:r>
                      <a:endParaRPr sz="1500">
                        <a:latin typeface="Times New Roman"/>
                        <a:ea typeface="Times New Roman"/>
                        <a:cs typeface="Times New Roman"/>
                        <a:sym typeface="Times New Roman"/>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D8E2F3"/>
                    </a:solidFill>
                  </a:tcPr>
                </a:tc>
                <a:extLst>
                  <a:ext uri="{0D108BD9-81ED-4DB2-BD59-A6C34878D82A}">
                    <a16:rowId xmlns:a16="http://schemas.microsoft.com/office/drawing/2014/main" val="10012"/>
                  </a:ext>
                </a:extLst>
              </a:tr>
              <a:tr h="431100">
                <a:tc>
                  <a:txBody>
                    <a:bodyPr/>
                    <a:lstStyle/>
                    <a:p>
                      <a:pPr marL="0" marR="0" lvl="0" indent="0" algn="l" rtl="0">
                        <a:spcBef>
                          <a:spcPts val="0"/>
                        </a:spcBef>
                        <a:spcAft>
                          <a:spcPts val="0"/>
                        </a:spcAft>
                        <a:buNone/>
                      </a:pPr>
                      <a:r>
                        <a:rPr lang="tr-TR" sz="1500">
                          <a:latin typeface="Times New Roman"/>
                          <a:ea typeface="Times New Roman"/>
                          <a:cs typeface="Times New Roman"/>
                          <a:sym typeface="Times New Roman"/>
                        </a:rPr>
                        <a:t>Genel Sekreter Mehmet Zeki KÜÇÜK- Genel Sek. Yrd. Canfer MEMOĞLU- Mali Hizmetler Uzmanı Fatih Musab YILMAZ- Öğr. Gör. Mahmut SARI - Arş. Gör. Mazlum AR-Dr. Öğr. Üyesi Gül ÖZÜDOĞRU- Fakülte Sekreteri Savaş PUSTU-Şube Müdürü Hadiye Ektiren </a:t>
                      </a:r>
                      <a:endParaRPr/>
                    </a:p>
                  </a:txBody>
                  <a:tcPr marL="950" marR="950" marT="950" marB="950" anchor="ctr">
                    <a:lnL w="9525" cap="flat" cmpd="sng">
                      <a:solidFill>
                        <a:srgbClr val="C0C0C0"/>
                      </a:solidFill>
                      <a:prstDash val="solid"/>
                      <a:round/>
                      <a:headEnd type="none" w="sm" len="sm"/>
                      <a:tailEnd type="none" w="sm" len="sm"/>
                    </a:lnL>
                    <a:lnR w="9525" cap="flat" cmpd="sng">
                      <a:solidFill>
                        <a:srgbClr val="C0C0C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9" descr="metin, ekran görüntüsü içeren bir resim&#10;&#10;Açıklama otomatik olarak oluşturuldu"/>
          <p:cNvPicPr preferRelativeResize="0"/>
          <p:nvPr/>
        </p:nvPicPr>
        <p:blipFill rotWithShape="1">
          <a:blip r:embed="rId3">
            <a:alphaModFix/>
          </a:blip>
          <a:srcRect/>
          <a:stretch/>
        </p:blipFill>
        <p:spPr>
          <a:xfrm>
            <a:off x="0" y="0"/>
            <a:ext cx="12192000" cy="7413167"/>
          </a:xfrm>
          <a:prstGeom prst="rect">
            <a:avLst/>
          </a:prstGeom>
          <a:noFill/>
          <a:ln>
            <a:noFill/>
          </a:ln>
        </p:spPr>
      </p:pic>
      <p:grpSp>
        <p:nvGrpSpPr>
          <p:cNvPr id="276" name="Google Shape;276;p19"/>
          <p:cNvGrpSpPr/>
          <p:nvPr/>
        </p:nvGrpSpPr>
        <p:grpSpPr>
          <a:xfrm>
            <a:off x="235089" y="5327279"/>
            <a:ext cx="4274779" cy="1209671"/>
            <a:chOff x="1821219" y="4941493"/>
            <a:chExt cx="4274779" cy="1209671"/>
          </a:xfrm>
        </p:grpSpPr>
        <p:grpSp>
          <p:nvGrpSpPr>
            <p:cNvPr id="277" name="Google Shape;277;p19"/>
            <p:cNvGrpSpPr/>
            <p:nvPr/>
          </p:nvGrpSpPr>
          <p:grpSpPr>
            <a:xfrm>
              <a:off x="2211198" y="5253324"/>
              <a:ext cx="1240619" cy="265408"/>
              <a:chOff x="2211198" y="5253324"/>
              <a:chExt cx="1240619" cy="265408"/>
            </a:xfrm>
          </p:grpSpPr>
          <p:pic>
            <p:nvPicPr>
              <p:cNvPr id="278" name="Google Shape;278;p19" descr="Telefon"/>
              <p:cNvPicPr preferRelativeResize="0"/>
              <p:nvPr/>
            </p:nvPicPr>
            <p:blipFill rotWithShape="1">
              <a:blip r:embed="rId4">
                <a:alphaModFix/>
              </a:blip>
              <a:srcRect/>
              <a:stretch/>
            </p:blipFill>
            <p:spPr>
              <a:xfrm>
                <a:off x="2211198" y="5253324"/>
                <a:ext cx="253916" cy="253916"/>
              </a:xfrm>
              <a:prstGeom prst="rect">
                <a:avLst/>
              </a:prstGeom>
              <a:noFill/>
              <a:ln>
                <a:noFill/>
              </a:ln>
            </p:spPr>
          </p:pic>
          <p:sp>
            <p:nvSpPr>
              <p:cNvPr id="279" name="Google Shape;279;p19"/>
              <p:cNvSpPr/>
              <p:nvPr/>
            </p:nvSpPr>
            <p:spPr>
              <a:xfrm>
                <a:off x="2438398" y="5264816"/>
                <a:ext cx="1013419"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050" b="1" i="0" u="none" strike="noStrike" cap="none">
                    <a:solidFill>
                      <a:schemeClr val="dk1"/>
                    </a:solidFill>
                    <a:latin typeface="Century Gothic"/>
                    <a:ea typeface="Century Gothic"/>
                    <a:cs typeface="Century Gothic"/>
                    <a:sym typeface="Century Gothic"/>
                  </a:rPr>
                  <a:t>03862804282</a:t>
                </a:r>
                <a:endParaRPr sz="1050" b="1" i="0" u="none" strike="noStrike" cap="none">
                  <a:solidFill>
                    <a:schemeClr val="dk1"/>
                  </a:solidFill>
                  <a:latin typeface="Century Gothic"/>
                  <a:ea typeface="Century Gothic"/>
                  <a:cs typeface="Century Gothic"/>
                  <a:sym typeface="Century Gothic"/>
                </a:endParaRPr>
              </a:p>
            </p:txBody>
          </p:sp>
        </p:grpSp>
        <p:grpSp>
          <p:nvGrpSpPr>
            <p:cNvPr id="280" name="Google Shape;280;p19"/>
            <p:cNvGrpSpPr/>
            <p:nvPr/>
          </p:nvGrpSpPr>
          <p:grpSpPr>
            <a:xfrm>
              <a:off x="2211198" y="5571909"/>
              <a:ext cx="2404573" cy="261928"/>
              <a:chOff x="2211198" y="5571909"/>
              <a:chExt cx="2404573" cy="261928"/>
            </a:xfrm>
          </p:grpSpPr>
          <p:pic>
            <p:nvPicPr>
              <p:cNvPr id="281" name="Google Shape;281;p19" descr="Zarf"/>
              <p:cNvPicPr preferRelativeResize="0"/>
              <p:nvPr/>
            </p:nvPicPr>
            <p:blipFill rotWithShape="1">
              <a:blip r:embed="rId5">
                <a:alphaModFix/>
              </a:blip>
              <a:srcRect/>
              <a:stretch/>
            </p:blipFill>
            <p:spPr>
              <a:xfrm>
                <a:off x="2211198" y="5571909"/>
                <a:ext cx="253916" cy="253916"/>
              </a:xfrm>
              <a:prstGeom prst="rect">
                <a:avLst/>
              </a:prstGeom>
              <a:noFill/>
              <a:ln>
                <a:noFill/>
              </a:ln>
            </p:spPr>
          </p:pic>
          <p:sp>
            <p:nvSpPr>
              <p:cNvPr id="282" name="Google Shape;282;p19"/>
              <p:cNvSpPr/>
              <p:nvPr/>
            </p:nvSpPr>
            <p:spPr>
              <a:xfrm>
                <a:off x="2422542" y="5579921"/>
                <a:ext cx="2193229"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050" b="1" i="0" u="none" strike="noStrike" cap="none">
                    <a:solidFill>
                      <a:schemeClr val="dk1"/>
                    </a:solidFill>
                    <a:latin typeface="Century Gothic"/>
                    <a:ea typeface="Century Gothic"/>
                    <a:cs typeface="Century Gothic"/>
                    <a:sym typeface="Century Gothic"/>
                  </a:rPr>
                  <a:t>kaliteyonetimi@ahievran.edu.tr</a:t>
                </a:r>
                <a:endParaRPr/>
              </a:p>
            </p:txBody>
          </p:sp>
        </p:grpSp>
        <p:grpSp>
          <p:nvGrpSpPr>
            <p:cNvPr id="283" name="Google Shape;283;p19"/>
            <p:cNvGrpSpPr/>
            <p:nvPr/>
          </p:nvGrpSpPr>
          <p:grpSpPr>
            <a:xfrm>
              <a:off x="2211198" y="5895488"/>
              <a:ext cx="1796860" cy="255676"/>
              <a:chOff x="2211198" y="5895488"/>
              <a:chExt cx="1796860" cy="255676"/>
            </a:xfrm>
          </p:grpSpPr>
          <p:pic>
            <p:nvPicPr>
              <p:cNvPr id="284" name="Google Shape;284;p19" descr="World"/>
              <p:cNvPicPr preferRelativeResize="0"/>
              <p:nvPr/>
            </p:nvPicPr>
            <p:blipFill rotWithShape="1">
              <a:blip r:embed="rId6">
                <a:alphaModFix/>
              </a:blip>
              <a:srcRect/>
              <a:stretch/>
            </p:blipFill>
            <p:spPr>
              <a:xfrm>
                <a:off x="2211198" y="5895488"/>
                <a:ext cx="253916" cy="253916"/>
              </a:xfrm>
              <a:prstGeom prst="rect">
                <a:avLst/>
              </a:prstGeom>
              <a:noFill/>
              <a:ln>
                <a:noFill/>
              </a:ln>
            </p:spPr>
          </p:pic>
          <p:sp>
            <p:nvSpPr>
              <p:cNvPr id="285" name="Google Shape;285;p19"/>
              <p:cNvSpPr/>
              <p:nvPr/>
            </p:nvSpPr>
            <p:spPr>
              <a:xfrm>
                <a:off x="2438398" y="5897248"/>
                <a:ext cx="156966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050" b="1" i="0" u="none" strike="noStrike" cap="none">
                    <a:solidFill>
                      <a:schemeClr val="dk1"/>
                    </a:solidFill>
                    <a:latin typeface="Century Gothic"/>
                    <a:ea typeface="Century Gothic"/>
                    <a:cs typeface="Century Gothic"/>
                    <a:sym typeface="Century Gothic"/>
                  </a:rPr>
                  <a:t>kalite.ahievran.edu.tr</a:t>
                </a:r>
                <a:endParaRPr/>
              </a:p>
            </p:txBody>
          </p:sp>
        </p:grpSp>
        <p:sp>
          <p:nvSpPr>
            <p:cNvPr id="286" name="Google Shape;286;p19"/>
            <p:cNvSpPr/>
            <p:nvPr/>
          </p:nvSpPr>
          <p:spPr>
            <a:xfrm>
              <a:off x="1821219" y="4941493"/>
              <a:ext cx="4274779" cy="276999"/>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tr-TR" sz="1200" b="1" i="0" u="none" strike="noStrike" cap="none">
                  <a:solidFill>
                    <a:schemeClr val="accent1"/>
                  </a:solidFill>
                  <a:latin typeface="Century Gothic"/>
                  <a:ea typeface="Century Gothic"/>
                  <a:cs typeface="Century Gothic"/>
                  <a:sym typeface="Century Gothic"/>
                </a:rPr>
                <a:t>Kalite Yönetim Koordinatörlüğü</a:t>
              </a:r>
              <a:endParaRPr/>
            </a:p>
          </p:txBody>
        </p:sp>
      </p:grpSp>
      <p:sp>
        <p:nvSpPr>
          <p:cNvPr id="287" name="Google Shape;287;p19"/>
          <p:cNvSpPr/>
          <p:nvPr/>
        </p:nvSpPr>
        <p:spPr>
          <a:xfrm>
            <a:off x="1136700" y="2828850"/>
            <a:ext cx="10249200" cy="1200300"/>
          </a:xfrm>
          <a:prstGeom prst="rect">
            <a:avLst/>
          </a:prstGeom>
          <a:noFill/>
          <a:ln>
            <a:noFill/>
          </a:ln>
          <a:effectLst>
            <a:outerShdw blurRad="44450" dist="27940" dir="5400000" algn="ctr">
              <a:srgbClr val="000000">
                <a:alpha val="31372"/>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C55A11"/>
              </a:buClr>
              <a:buSzPts val="5400"/>
              <a:buFont typeface="Courgette"/>
              <a:buNone/>
            </a:pPr>
            <a:r>
              <a:rPr lang="tr-TR" sz="5400" b="0" i="0" u="none" strike="noStrike" cap="none">
                <a:solidFill>
                  <a:srgbClr val="C55A11"/>
                </a:solidFill>
                <a:latin typeface="Courgette"/>
                <a:ea typeface="Courgette"/>
                <a:cs typeface="Courgette"/>
                <a:sym typeface="Courgette"/>
              </a:rPr>
              <a:t>Kalitede Mükemmelli</a:t>
            </a:r>
            <a:r>
              <a:rPr lang="tr-TR" sz="5400" b="0" i="0" u="none" strike="noStrike" cap="none">
                <a:solidFill>
                  <a:srgbClr val="C55A11"/>
                </a:solidFill>
                <a:latin typeface="Bookman Old Style"/>
                <a:ea typeface="Bookman Old Style"/>
                <a:cs typeface="Bookman Old Style"/>
                <a:sym typeface="Bookman Old Style"/>
              </a:rPr>
              <a:t>ğ</a:t>
            </a:r>
            <a:r>
              <a:rPr lang="tr-TR" sz="5400" b="0" i="0" u="none" strike="noStrike" cap="none">
                <a:solidFill>
                  <a:srgbClr val="C55A11"/>
                </a:solidFill>
                <a:latin typeface="Courgette"/>
                <a:ea typeface="Courgette"/>
                <a:cs typeface="Courgette"/>
                <a:sym typeface="Courgette"/>
              </a:rPr>
              <a:t>e Yolculuk</a:t>
            </a:r>
            <a:endParaRPr sz="5400" b="0" i="0" u="none" strike="noStrike" cap="none">
              <a:solidFill>
                <a:srgbClr val="C55A11"/>
              </a:solidFill>
              <a:latin typeface="Courgette"/>
              <a:ea typeface="Courgette"/>
              <a:cs typeface="Courgette"/>
              <a:sym typeface="Courgett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p:nvPr/>
        </p:nvSpPr>
        <p:spPr>
          <a:xfrm>
            <a:off x="682985" y="1635559"/>
            <a:ext cx="4563569" cy="4524315"/>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12529"/>
              </a:buClr>
              <a:buSzPts val="2600"/>
              <a:buFont typeface="Times New Roman"/>
              <a:buNone/>
            </a:pPr>
            <a:r>
              <a:rPr lang="tr-TR" sz="2600" b="0" i="0" u="none" strike="noStrike" cap="none">
                <a:solidFill>
                  <a:srgbClr val="212529"/>
                </a:solidFill>
                <a:latin typeface="Times New Roman"/>
                <a:ea typeface="Times New Roman"/>
                <a:cs typeface="Times New Roman"/>
                <a:sym typeface="Times New Roman"/>
              </a:rPr>
              <a:t>Millî ve evrensel değerleri benimsemiş, çağın gerektirdiği teknik ve insani becerilere sahip nitelikli insan yetiştirmek; paydaşlarla işbirliği ve sürekli iyileştirmeyi esas alarak yürüttüğü araştırmalar ve geliştirdiği kalite sistemleri ile bölgenin ve ülkenin kalkınmasına katkı sağlamaktır.</a:t>
            </a:r>
            <a:endParaRPr/>
          </a:p>
          <a:p>
            <a:pPr marL="0" marR="0" lvl="0" indent="0" algn="l" rtl="0">
              <a:lnSpc>
                <a:spcPct val="100000"/>
              </a:lnSpc>
              <a:spcBef>
                <a:spcPts val="0"/>
              </a:spcBef>
              <a:spcAft>
                <a:spcPts val="0"/>
              </a:spcAft>
              <a:buClr>
                <a:srgbClr val="212529"/>
              </a:buClr>
              <a:buSzPts val="2600"/>
              <a:buFont typeface="Times New Roman"/>
              <a:buNone/>
            </a:pPr>
            <a:r>
              <a:rPr lang="tr-TR" sz="2600" b="0" i="0" u="none" strike="noStrike" cap="none">
                <a:solidFill>
                  <a:srgbClr val="212529"/>
                </a:solidFill>
                <a:latin typeface="Times New Roman"/>
                <a:ea typeface="Times New Roman"/>
                <a:cs typeface="Times New Roman"/>
                <a:sym typeface="Times New Roman"/>
              </a:rPr>
              <a:t> </a:t>
            </a:r>
            <a:endParaRPr sz="2600" b="0" i="0" u="none" strike="noStrike" cap="none">
              <a:solidFill>
                <a:schemeClr val="dk1"/>
              </a:solidFill>
              <a:latin typeface="Times New Roman"/>
              <a:ea typeface="Times New Roman"/>
              <a:cs typeface="Times New Roman"/>
              <a:sym typeface="Times New Roman"/>
            </a:endParaRPr>
          </a:p>
        </p:txBody>
      </p:sp>
      <p:pic>
        <p:nvPicPr>
          <p:cNvPr id="126" name="Google Shape;126;p2" descr="Hedef düz dolguyla"/>
          <p:cNvPicPr preferRelativeResize="0"/>
          <p:nvPr/>
        </p:nvPicPr>
        <p:blipFill rotWithShape="1">
          <a:blip r:embed="rId3">
            <a:alphaModFix/>
          </a:blip>
          <a:srcRect/>
          <a:stretch/>
        </p:blipFill>
        <p:spPr>
          <a:xfrm>
            <a:off x="225785" y="467336"/>
            <a:ext cx="914400" cy="914400"/>
          </a:xfrm>
          <a:prstGeom prst="rect">
            <a:avLst/>
          </a:prstGeom>
          <a:noFill/>
          <a:ln>
            <a:noFill/>
          </a:ln>
        </p:spPr>
      </p:pic>
      <p:sp>
        <p:nvSpPr>
          <p:cNvPr id="127" name="Google Shape;127;p2"/>
          <p:cNvSpPr txBox="1"/>
          <p:nvPr/>
        </p:nvSpPr>
        <p:spPr>
          <a:xfrm>
            <a:off x="1140185" y="636244"/>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Amaç</a:t>
            </a:r>
            <a:endParaRPr/>
          </a:p>
        </p:txBody>
      </p:sp>
      <p:pic>
        <p:nvPicPr>
          <p:cNvPr id="128" name="Google Shape;128;p2" descr="Hedef merkezi düz dolguyla"/>
          <p:cNvPicPr preferRelativeResize="0"/>
          <p:nvPr/>
        </p:nvPicPr>
        <p:blipFill rotWithShape="1">
          <a:blip r:embed="rId4">
            <a:alphaModFix/>
          </a:blip>
          <a:srcRect/>
          <a:stretch/>
        </p:blipFill>
        <p:spPr>
          <a:xfrm>
            <a:off x="6585681" y="462553"/>
            <a:ext cx="914400" cy="914400"/>
          </a:xfrm>
          <a:prstGeom prst="rect">
            <a:avLst/>
          </a:prstGeom>
          <a:noFill/>
          <a:ln>
            <a:noFill/>
          </a:ln>
        </p:spPr>
      </p:pic>
      <p:sp>
        <p:nvSpPr>
          <p:cNvPr id="129" name="Google Shape;129;p2"/>
          <p:cNvSpPr/>
          <p:nvPr/>
        </p:nvSpPr>
        <p:spPr>
          <a:xfrm>
            <a:off x="7042881" y="1635559"/>
            <a:ext cx="4563569" cy="4047262"/>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2600"/>
              <a:buFont typeface="Times New Roman"/>
              <a:buNone/>
            </a:pPr>
            <a:r>
              <a:rPr lang="tr-TR" sz="2600" b="0" i="0" u="none" strike="noStrike" cap="none">
                <a:solidFill>
                  <a:srgbClr val="2F5496"/>
                </a:solidFill>
                <a:latin typeface="Times New Roman"/>
                <a:ea typeface="Times New Roman"/>
                <a:cs typeface="Times New Roman"/>
                <a:sym typeface="Times New Roman"/>
              </a:rPr>
              <a:t>Sürekli iyileştirme ve paydaş memnuniyetini esas alan, bölgesel kalkınma ve ihtisaslaşmayı önceleyen, ulusal ve uluslararası düzeyde araştırmalar yürüten, nitelikli öğrencilerin tercih ettiği, geliştirdiği eğitim ve kalite yönetim sistemleri ile model alınan bir üniversite olmak. </a:t>
            </a:r>
            <a:endParaRPr/>
          </a:p>
        </p:txBody>
      </p:sp>
      <p:sp>
        <p:nvSpPr>
          <p:cNvPr id="130" name="Google Shape;130;p2"/>
          <p:cNvSpPr txBox="1"/>
          <p:nvPr/>
        </p:nvSpPr>
        <p:spPr>
          <a:xfrm>
            <a:off x="7500081" y="648788"/>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Vizyon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p:nvPr/>
        </p:nvSpPr>
        <p:spPr>
          <a:xfrm>
            <a:off x="682985" y="1641787"/>
            <a:ext cx="5043258" cy="4601260"/>
          </a:xfrm>
          <a:prstGeom prst="rect">
            <a:avLst/>
          </a:prstGeom>
          <a:solidFill>
            <a:srgbClr val="FFFFFF"/>
          </a:solidFill>
          <a:ln>
            <a:noFill/>
          </a:ln>
        </p:spPr>
        <p:txBody>
          <a:bodyPr spcFirstLastPara="1" wrap="square" lIns="91425" tIns="0" rIns="91425" bIns="45700" anchor="ctr" anchorCtr="0">
            <a:spAutoFit/>
          </a:bodyPr>
          <a:lstStyle/>
          <a:p>
            <a:pPr marL="342900" marR="0" lvl="0" indent="-34290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Eğitim - öğretim süreçlerinde öğrenci merkezlilik, kapsayıcılık, bilimsellik, yenilikçilik ve kalite ilkelerini benimser.</a:t>
            </a:r>
            <a:endParaRPr/>
          </a:p>
          <a:p>
            <a:pPr marL="342900" marR="0" lvl="0" indent="-342900" algn="l" rtl="0">
              <a:spcBef>
                <a:spcPts val="120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Araştırma geliştirme süreçlerinde evrensellik, yenilikçilik, bilimsellik, özgürlük ve etik duyarlılığı dikkate alır. </a:t>
            </a:r>
            <a:endParaRPr/>
          </a:p>
          <a:p>
            <a:pPr marL="342900" marR="0" lvl="0" indent="-342900" algn="l" rtl="0">
              <a:spcBef>
                <a:spcPts val="120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Toplumsal katkı faaliyetlerinde millîlik, paydaş odaklılık ve çevre duyarlılığını esas alır.</a:t>
            </a:r>
            <a:endParaRPr/>
          </a:p>
          <a:p>
            <a:pPr marL="342900" marR="0" lvl="0" indent="-342900" algn="l" rtl="0">
              <a:spcBef>
                <a:spcPts val="120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Yönetim süreçlerinde liyakat, adalet, eşitlik, sorumluluk, çözüm odaklılık, hesap verebilirlik, katılımcılık, şeffaflık, verimlilik ve kalite ilkelerini benimser. </a:t>
            </a:r>
            <a:r>
              <a:rPr lang="tr-TR" sz="2600" b="0" i="0" u="none" strike="noStrike" cap="none">
                <a:solidFill>
                  <a:srgbClr val="212529"/>
                </a:solidFill>
                <a:latin typeface="Times New Roman"/>
                <a:ea typeface="Times New Roman"/>
                <a:cs typeface="Times New Roman"/>
                <a:sym typeface="Times New Roman"/>
              </a:rPr>
              <a:t> </a:t>
            </a:r>
            <a:endParaRPr sz="2600" b="0" i="0" u="none" strike="noStrike" cap="none">
              <a:solidFill>
                <a:schemeClr val="dk1"/>
              </a:solidFill>
              <a:latin typeface="Times New Roman"/>
              <a:ea typeface="Times New Roman"/>
              <a:cs typeface="Times New Roman"/>
              <a:sym typeface="Times New Roman"/>
            </a:endParaRPr>
          </a:p>
        </p:txBody>
      </p:sp>
      <p:sp>
        <p:nvSpPr>
          <p:cNvPr id="136" name="Google Shape;136;p3"/>
          <p:cNvSpPr txBox="1"/>
          <p:nvPr/>
        </p:nvSpPr>
        <p:spPr>
          <a:xfrm>
            <a:off x="1140185" y="726184"/>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Temel Değerler</a:t>
            </a:r>
            <a:endParaRPr/>
          </a:p>
        </p:txBody>
      </p:sp>
      <p:sp>
        <p:nvSpPr>
          <p:cNvPr id="137" name="Google Shape;137;p3"/>
          <p:cNvSpPr/>
          <p:nvPr/>
        </p:nvSpPr>
        <p:spPr>
          <a:xfrm>
            <a:off x="7072861" y="1925554"/>
            <a:ext cx="4563569" cy="3647152"/>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2600"/>
              <a:buFont typeface="Times New Roman"/>
              <a:buNone/>
            </a:pPr>
            <a:r>
              <a:rPr lang="tr-TR" sz="2600" b="0" i="0" u="none" strike="noStrike" cap="none">
                <a:solidFill>
                  <a:srgbClr val="2F5496"/>
                </a:solidFill>
                <a:latin typeface="Times New Roman"/>
                <a:ea typeface="Times New Roman"/>
                <a:cs typeface="Times New Roman"/>
                <a:sym typeface="Times New Roman"/>
              </a:rPr>
              <a:t>Kurumsal politikalarımızın hayata geçirilmesi, başta eğitim-öğretim hizmeti olmak üzere faaliyet gösterdiğimiz tüm süreçlerde uyum içerisinde çalışılarak başarıya ulaşılması sürecinde evrensel etik değerler ortak hedef olarak benimsenmiştir. </a:t>
            </a:r>
            <a:endParaRPr sz="2600" b="0" i="0" u="none" strike="noStrike" cap="none">
              <a:solidFill>
                <a:srgbClr val="2F5496"/>
              </a:solidFill>
              <a:latin typeface="Times New Roman"/>
              <a:ea typeface="Times New Roman"/>
              <a:cs typeface="Times New Roman"/>
              <a:sym typeface="Times New Roman"/>
            </a:endParaRPr>
          </a:p>
        </p:txBody>
      </p:sp>
      <p:sp>
        <p:nvSpPr>
          <p:cNvPr id="138" name="Google Shape;138;p3"/>
          <p:cNvSpPr txBox="1"/>
          <p:nvPr/>
        </p:nvSpPr>
        <p:spPr>
          <a:xfrm>
            <a:off x="7500081" y="906064"/>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Etik Davranış İlkeleri</a:t>
            </a:r>
            <a:endParaRPr/>
          </a:p>
        </p:txBody>
      </p:sp>
      <p:pic>
        <p:nvPicPr>
          <p:cNvPr id="139" name="Google Shape;139;p3" descr="Blok Zinciri düz dolguyla"/>
          <p:cNvPicPr preferRelativeResize="0"/>
          <p:nvPr/>
        </p:nvPicPr>
        <p:blipFill rotWithShape="1">
          <a:blip r:embed="rId3">
            <a:alphaModFix/>
          </a:blip>
          <a:srcRect/>
          <a:stretch/>
        </p:blipFill>
        <p:spPr>
          <a:xfrm>
            <a:off x="225785" y="614953"/>
            <a:ext cx="914400" cy="914400"/>
          </a:xfrm>
          <a:prstGeom prst="rect">
            <a:avLst/>
          </a:prstGeom>
          <a:noFill/>
          <a:ln>
            <a:noFill/>
          </a:ln>
        </p:spPr>
      </p:pic>
      <p:pic>
        <p:nvPicPr>
          <p:cNvPr id="140" name="Google Shape;140;p3" descr="Adalet terazisi düz dolguyla"/>
          <p:cNvPicPr preferRelativeResize="0"/>
          <p:nvPr/>
        </p:nvPicPr>
        <p:blipFill rotWithShape="1">
          <a:blip r:embed="rId4">
            <a:alphaModFix/>
          </a:blip>
          <a:srcRect/>
          <a:stretch/>
        </p:blipFill>
        <p:spPr>
          <a:xfrm>
            <a:off x="6615661" y="726184"/>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p:nvPr/>
        </p:nvSpPr>
        <p:spPr>
          <a:xfrm>
            <a:off x="573992" y="1274905"/>
            <a:ext cx="5043258" cy="4847481"/>
          </a:xfrm>
          <a:prstGeom prst="rect">
            <a:avLst/>
          </a:prstGeom>
          <a:solidFill>
            <a:srgbClr val="FFFFFF"/>
          </a:solidFill>
          <a:ln>
            <a:noFill/>
          </a:ln>
        </p:spPr>
        <p:txBody>
          <a:bodyPr spcFirstLastPara="1" wrap="square" lIns="91425" tIns="0" rIns="91425" bIns="45700" anchor="ctr" anchorCtr="0">
            <a:spAutoFit/>
          </a:bodyPr>
          <a:lstStyle/>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Ahi Evran Üniversitesi bir devlet üniversitesi olarak 17 Mart 2006 tarihinde 5467 sayılı kanun ile kurulmuş olup 18.05.2018 tarihli ve 30425 sayılı Resmi Gazetede yayımlanan “Yükseköğretim Kanunu ile Bazı Kanun ve Kanun Hükmünde Kararnamelerde Değişiklik Yapılmasına Dair Kanunun 6. maddesi gereği Ahi Evran Üniversitesi ismi </a:t>
            </a:r>
            <a:r>
              <a:rPr lang="tr-TR" sz="2400" b="1" i="0" u="none" strike="noStrike" cap="none">
                <a:solidFill>
                  <a:srgbClr val="2E75B5"/>
                </a:solidFill>
                <a:latin typeface="Times New Roman"/>
                <a:ea typeface="Times New Roman"/>
                <a:cs typeface="Times New Roman"/>
                <a:sym typeface="Times New Roman"/>
              </a:rPr>
              <a:t>“Kırşehir Ahi Evran Üniversitesi”</a:t>
            </a:r>
            <a:r>
              <a:rPr lang="tr-TR" sz="2400" b="0" i="0" u="none" strike="noStrike" cap="none">
                <a:solidFill>
                  <a:srgbClr val="212529"/>
                </a:solidFill>
                <a:latin typeface="Times New Roman"/>
                <a:ea typeface="Times New Roman"/>
                <a:cs typeface="Times New Roman"/>
                <a:sym typeface="Times New Roman"/>
              </a:rPr>
              <a:t> olarak değiştirilmiştir.</a:t>
            </a:r>
            <a:endParaRPr sz="2800" b="0" i="0" u="none" strike="noStrike" cap="none">
              <a:solidFill>
                <a:schemeClr val="dk1"/>
              </a:solidFill>
              <a:latin typeface="Times New Roman"/>
              <a:ea typeface="Times New Roman"/>
              <a:cs typeface="Times New Roman"/>
              <a:sym typeface="Times New Roman"/>
            </a:endParaRPr>
          </a:p>
        </p:txBody>
      </p:sp>
      <p:sp>
        <p:nvSpPr>
          <p:cNvPr id="146" name="Google Shape;146;p4"/>
          <p:cNvSpPr/>
          <p:nvPr/>
        </p:nvSpPr>
        <p:spPr>
          <a:xfrm>
            <a:off x="6919528" y="1127787"/>
            <a:ext cx="4563569" cy="2631490"/>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2400"/>
              <a:buFont typeface="Times New Roman"/>
              <a:buNone/>
            </a:pPr>
            <a:r>
              <a:rPr lang="tr-TR" sz="2400" b="0" i="0" u="none" strike="noStrike" cap="none">
                <a:solidFill>
                  <a:srgbClr val="2F5496"/>
                </a:solidFill>
                <a:latin typeface="Times New Roman"/>
                <a:ea typeface="Times New Roman"/>
                <a:cs typeface="Times New Roman"/>
                <a:sym typeface="Times New Roman"/>
              </a:rPr>
              <a:t>Üniversitenin Merkez Teşkilatı Yerleşim Sayısı</a:t>
            </a:r>
            <a:endParaRPr/>
          </a:p>
          <a:p>
            <a:pPr marL="342900" marR="0" lvl="0" indent="-342900" algn="l" rtl="0">
              <a:spcBef>
                <a:spcPts val="0"/>
              </a:spcBef>
              <a:spcAft>
                <a:spcPts val="0"/>
              </a:spcAft>
              <a:buClr>
                <a:srgbClr val="2F5496"/>
              </a:buClr>
              <a:buSzPts val="2400"/>
              <a:buFont typeface="Arial"/>
              <a:buChar char="•"/>
            </a:pPr>
            <a:r>
              <a:rPr lang="tr-TR" sz="2400" b="0" i="0" u="none" strike="noStrike" cap="none">
                <a:solidFill>
                  <a:srgbClr val="2F5496"/>
                </a:solidFill>
                <a:latin typeface="Times New Roman"/>
                <a:ea typeface="Times New Roman"/>
                <a:cs typeface="Times New Roman"/>
                <a:sym typeface="Times New Roman"/>
              </a:rPr>
              <a:t>Merkez Yerleşkesi</a:t>
            </a:r>
            <a:endParaRPr/>
          </a:p>
          <a:p>
            <a:pPr marL="342900" marR="0" lvl="0" indent="-342900" algn="l" rtl="0">
              <a:spcBef>
                <a:spcPts val="0"/>
              </a:spcBef>
              <a:spcAft>
                <a:spcPts val="0"/>
              </a:spcAft>
              <a:buClr>
                <a:srgbClr val="2F5496"/>
              </a:buClr>
              <a:buSzPts val="2400"/>
              <a:buFont typeface="Arial"/>
              <a:buChar char="•"/>
            </a:pPr>
            <a:r>
              <a:rPr lang="tr-TR" sz="2400" b="0" i="0" u="none" strike="noStrike" cap="none">
                <a:solidFill>
                  <a:srgbClr val="2F5496"/>
                </a:solidFill>
                <a:latin typeface="Times New Roman"/>
                <a:ea typeface="Times New Roman"/>
                <a:cs typeface="Times New Roman"/>
                <a:sym typeface="Times New Roman"/>
              </a:rPr>
              <a:t>Cacabey Yerleşkesi</a:t>
            </a:r>
            <a:endParaRPr/>
          </a:p>
          <a:p>
            <a:pPr marL="342900" marR="0" lvl="0" indent="-342900" algn="l" rtl="0">
              <a:spcBef>
                <a:spcPts val="0"/>
              </a:spcBef>
              <a:spcAft>
                <a:spcPts val="0"/>
              </a:spcAft>
              <a:buClr>
                <a:srgbClr val="2F5496"/>
              </a:buClr>
              <a:buSzPts val="2400"/>
              <a:buFont typeface="Arial"/>
              <a:buChar char="•"/>
            </a:pPr>
            <a:r>
              <a:rPr lang="tr-TR" sz="2400" b="0" i="0" u="none" strike="noStrike" cap="none">
                <a:solidFill>
                  <a:srgbClr val="2F5496"/>
                </a:solidFill>
                <a:latin typeface="Times New Roman"/>
                <a:ea typeface="Times New Roman"/>
                <a:cs typeface="Times New Roman"/>
                <a:sym typeface="Times New Roman"/>
              </a:rPr>
              <a:t>Mucur Yerleşkesi</a:t>
            </a:r>
            <a:endParaRPr/>
          </a:p>
          <a:p>
            <a:pPr marL="342900" marR="0" lvl="0" indent="-342900" algn="l" rtl="0">
              <a:spcBef>
                <a:spcPts val="0"/>
              </a:spcBef>
              <a:spcAft>
                <a:spcPts val="0"/>
              </a:spcAft>
              <a:buClr>
                <a:srgbClr val="2F5496"/>
              </a:buClr>
              <a:buSzPts val="2400"/>
              <a:buFont typeface="Arial"/>
              <a:buChar char="•"/>
            </a:pPr>
            <a:r>
              <a:rPr lang="tr-TR" sz="2400" b="0" i="0" u="none" strike="noStrike" cap="none">
                <a:solidFill>
                  <a:srgbClr val="2F5496"/>
                </a:solidFill>
                <a:latin typeface="Times New Roman"/>
                <a:ea typeface="Times New Roman"/>
                <a:cs typeface="Times New Roman"/>
                <a:sym typeface="Times New Roman"/>
              </a:rPr>
              <a:t>Kaman Yerleşkesi</a:t>
            </a:r>
            <a:endParaRPr/>
          </a:p>
          <a:p>
            <a:pPr marL="342900" marR="0" lvl="0" indent="-342900" algn="l" rtl="0">
              <a:spcBef>
                <a:spcPts val="0"/>
              </a:spcBef>
              <a:spcAft>
                <a:spcPts val="0"/>
              </a:spcAft>
              <a:buClr>
                <a:srgbClr val="2F5496"/>
              </a:buClr>
              <a:buSzPts val="2400"/>
              <a:buFont typeface="Arial"/>
              <a:buChar char="•"/>
            </a:pPr>
            <a:r>
              <a:rPr lang="tr-TR" sz="2400" b="0" i="0" u="none" strike="noStrike" cap="none">
                <a:solidFill>
                  <a:srgbClr val="2F5496"/>
                </a:solidFill>
                <a:latin typeface="Times New Roman"/>
                <a:ea typeface="Times New Roman"/>
                <a:cs typeface="Times New Roman"/>
                <a:sym typeface="Times New Roman"/>
              </a:rPr>
              <a:t>Çiçekdağı Yerleşkesi</a:t>
            </a:r>
            <a:endParaRPr sz="2400" b="0" i="0" u="none" strike="noStrike" cap="none">
              <a:solidFill>
                <a:srgbClr val="2F5496"/>
              </a:solidFill>
              <a:latin typeface="Times New Roman"/>
              <a:ea typeface="Times New Roman"/>
              <a:cs typeface="Times New Roman"/>
              <a:sym typeface="Times New Roman"/>
            </a:endParaRPr>
          </a:p>
        </p:txBody>
      </p:sp>
      <p:sp>
        <p:nvSpPr>
          <p:cNvPr id="147" name="Google Shape;147;p4"/>
          <p:cNvSpPr txBox="1"/>
          <p:nvPr/>
        </p:nvSpPr>
        <p:spPr>
          <a:xfrm>
            <a:off x="7500081" y="378277"/>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Yerleşke/Birimler</a:t>
            </a:r>
            <a:endParaRPr/>
          </a:p>
        </p:txBody>
      </p:sp>
      <p:sp>
        <p:nvSpPr>
          <p:cNvPr id="148" name="Google Shape;148;p4"/>
          <p:cNvSpPr txBox="1"/>
          <p:nvPr/>
        </p:nvSpPr>
        <p:spPr>
          <a:xfrm>
            <a:off x="1140185" y="306463"/>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Kuruluş</a:t>
            </a:r>
            <a:endParaRPr/>
          </a:p>
        </p:txBody>
      </p:sp>
      <p:pic>
        <p:nvPicPr>
          <p:cNvPr id="149" name="Google Shape;149;p4"/>
          <p:cNvPicPr preferRelativeResize="0"/>
          <p:nvPr/>
        </p:nvPicPr>
        <p:blipFill rotWithShape="1">
          <a:blip r:embed="rId3">
            <a:alphaModFix/>
          </a:blip>
          <a:srcRect/>
          <a:stretch/>
        </p:blipFill>
        <p:spPr>
          <a:xfrm>
            <a:off x="330314" y="323920"/>
            <a:ext cx="809871" cy="809871"/>
          </a:xfrm>
          <a:prstGeom prst="rect">
            <a:avLst/>
          </a:prstGeom>
          <a:noFill/>
          <a:ln>
            <a:noFill/>
          </a:ln>
        </p:spPr>
      </p:pic>
      <p:pic>
        <p:nvPicPr>
          <p:cNvPr id="150" name="Google Shape;150;p4" descr="Şehir düz dolguyla"/>
          <p:cNvPicPr preferRelativeResize="0"/>
          <p:nvPr/>
        </p:nvPicPr>
        <p:blipFill rotWithShape="1">
          <a:blip r:embed="rId4">
            <a:alphaModFix/>
          </a:blip>
          <a:srcRect/>
          <a:stretch/>
        </p:blipFill>
        <p:spPr>
          <a:xfrm>
            <a:off x="6701539" y="182687"/>
            <a:ext cx="914400" cy="914400"/>
          </a:xfrm>
          <a:prstGeom prst="rect">
            <a:avLst/>
          </a:prstGeom>
          <a:noFill/>
          <a:ln>
            <a:noFill/>
          </a:ln>
        </p:spPr>
      </p:pic>
      <p:pic>
        <p:nvPicPr>
          <p:cNvPr id="151" name="Google Shape;151;p4" descr="metin, ekran görüntüsü, yazı tipi içeren bir resim&#10;&#10;Açıklama otomatik olarak oluşturuldu"/>
          <p:cNvPicPr preferRelativeResize="0"/>
          <p:nvPr/>
        </p:nvPicPr>
        <p:blipFill rotWithShape="1">
          <a:blip r:embed="rId5">
            <a:alphaModFix/>
          </a:blip>
          <a:srcRect/>
          <a:stretch/>
        </p:blipFill>
        <p:spPr>
          <a:xfrm>
            <a:off x="6701539" y="3698645"/>
            <a:ext cx="5287113" cy="24387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p:nvPr/>
        </p:nvSpPr>
        <p:spPr>
          <a:xfrm>
            <a:off x="7500081" y="378277"/>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Öğrenciler</a:t>
            </a:r>
            <a:endParaRPr/>
          </a:p>
        </p:txBody>
      </p:sp>
      <p:sp>
        <p:nvSpPr>
          <p:cNvPr id="157" name="Google Shape;157;p5"/>
          <p:cNvSpPr txBox="1"/>
          <p:nvPr/>
        </p:nvSpPr>
        <p:spPr>
          <a:xfrm>
            <a:off x="1140185" y="377408"/>
            <a:ext cx="610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Çalışanlar</a:t>
            </a:r>
            <a:endParaRPr/>
          </a:p>
        </p:txBody>
      </p:sp>
      <p:pic>
        <p:nvPicPr>
          <p:cNvPr id="158" name="Google Shape;158;p5" descr="çalışanlar Satırı Simgesi Vektör, çalışanlar Simgesi, Kalabalık, çalışanlar  PNG Resim ve çizimi ücretsiz Indirmek Için Arka Plan Ile"/>
          <p:cNvPicPr preferRelativeResize="0"/>
          <p:nvPr/>
        </p:nvPicPr>
        <p:blipFill rotWithShape="1">
          <a:blip r:embed="rId3">
            <a:alphaModFix/>
          </a:blip>
          <a:srcRect/>
          <a:stretch/>
        </p:blipFill>
        <p:spPr>
          <a:xfrm>
            <a:off x="331013" y="306463"/>
            <a:ext cx="851316" cy="851316"/>
          </a:xfrm>
          <a:prstGeom prst="rect">
            <a:avLst/>
          </a:prstGeom>
          <a:noFill/>
          <a:ln>
            <a:noFill/>
          </a:ln>
        </p:spPr>
      </p:pic>
      <p:pic>
        <p:nvPicPr>
          <p:cNvPr id="159" name="Google Shape;159;p5" descr="Öğrenciler Çizgi Simgesi Kavram Işareti Anahat Vektör Çizimi Doğrusal Sembol  Stok Vektör Sanatı &amp; ABD'nin Daha Fazla Görseli - iStock"/>
          <p:cNvPicPr preferRelativeResize="0"/>
          <p:nvPr/>
        </p:nvPicPr>
        <p:blipFill rotWithShape="1">
          <a:blip r:embed="rId4">
            <a:alphaModFix/>
          </a:blip>
          <a:srcRect/>
          <a:stretch/>
        </p:blipFill>
        <p:spPr>
          <a:xfrm>
            <a:off x="6584240" y="217381"/>
            <a:ext cx="940398" cy="940398"/>
          </a:xfrm>
          <a:prstGeom prst="rect">
            <a:avLst/>
          </a:prstGeom>
          <a:noFill/>
          <a:ln>
            <a:noFill/>
          </a:ln>
        </p:spPr>
      </p:pic>
      <p:pic>
        <p:nvPicPr>
          <p:cNvPr id="160" name="Google Shape;160;p5" descr="metin, ekran görüntüsü, yazı tipi, sayı, numara içeren bir resim&#10;&#10;Açıklama otomatik olarak oluşturuldu"/>
          <p:cNvPicPr preferRelativeResize="0"/>
          <p:nvPr/>
        </p:nvPicPr>
        <p:blipFill rotWithShape="1">
          <a:blip r:embed="rId5">
            <a:alphaModFix/>
          </a:blip>
          <a:srcRect/>
          <a:stretch/>
        </p:blipFill>
        <p:spPr>
          <a:xfrm>
            <a:off x="6330406" y="1789488"/>
            <a:ext cx="5391902" cy="2829320"/>
          </a:xfrm>
          <a:prstGeom prst="rect">
            <a:avLst/>
          </a:prstGeom>
          <a:noFill/>
          <a:ln>
            <a:noFill/>
          </a:ln>
        </p:spPr>
      </p:pic>
      <p:pic>
        <p:nvPicPr>
          <p:cNvPr id="161" name="Google Shape;161;p5" descr="metin, ekran görüntüsü, sayı, numara, yazı tipi içeren bir resim&#10;&#10;Açıklama otomatik olarak oluşturuldu"/>
          <p:cNvPicPr preferRelativeResize="0"/>
          <p:nvPr/>
        </p:nvPicPr>
        <p:blipFill rotWithShape="1">
          <a:blip r:embed="rId6">
            <a:alphaModFix/>
          </a:blip>
          <a:srcRect/>
          <a:stretch/>
        </p:blipFill>
        <p:spPr>
          <a:xfrm>
            <a:off x="331013" y="1399354"/>
            <a:ext cx="5097936" cy="40592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p:nvPr/>
        </p:nvSpPr>
        <p:spPr>
          <a:xfrm>
            <a:off x="603972" y="1090239"/>
            <a:ext cx="5043258" cy="5216813"/>
          </a:xfrm>
          <a:prstGeom prst="rect">
            <a:avLst/>
          </a:prstGeom>
          <a:solidFill>
            <a:srgbClr val="FFFFFF"/>
          </a:solidFill>
          <a:ln>
            <a:noFill/>
          </a:ln>
        </p:spPr>
        <p:txBody>
          <a:bodyPr spcFirstLastPara="1" wrap="square" lIns="91425" tIns="0" rIns="91425" bIns="45700" anchor="ctr" anchorCtr="0">
            <a:spAutoFit/>
          </a:bodyPr>
          <a:lstStyle/>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Kuruluş</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İsim Değişikliği </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Kalite Yönetim Sistemi Çalışmaları</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Pilot Üniversite</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UNİKOP Üyeliği</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İlk Kalite Yönetim Sistemi Belgesi</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Bütünleşik Kalite Yönetim Sisteminin Kurulması</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Ulusal Kalite Hareketi Üyeliği</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KAP Akreditasyon Belgesi</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Bilgi Güvenliği Yönetim Sistemi Belgesi</a:t>
            </a:r>
            <a:endParaRPr/>
          </a:p>
          <a:p>
            <a:pPr marL="342900" marR="0" lvl="0" indent="-342900" algn="l" rtl="0">
              <a:spcBef>
                <a:spcPts val="0"/>
              </a:spcBef>
              <a:spcAft>
                <a:spcPts val="0"/>
              </a:spcAft>
              <a:buClr>
                <a:srgbClr val="212529"/>
              </a:buClr>
              <a:buSzPts val="2400"/>
              <a:buFont typeface="Noto Sans Symbols"/>
              <a:buChar char="▪"/>
            </a:pPr>
            <a:r>
              <a:rPr lang="tr-TR" sz="2400" b="0" i="0" u="none" strike="noStrike" cap="none">
                <a:solidFill>
                  <a:srgbClr val="212529"/>
                </a:solidFill>
                <a:latin typeface="Times New Roman"/>
                <a:ea typeface="Times New Roman"/>
                <a:cs typeface="Times New Roman"/>
                <a:sym typeface="Times New Roman"/>
              </a:rPr>
              <a:t>Eğitimde Kalite Güvence Sistemi Çalışmaları</a:t>
            </a:r>
            <a:endParaRPr/>
          </a:p>
        </p:txBody>
      </p:sp>
      <p:sp>
        <p:nvSpPr>
          <p:cNvPr id="167" name="Google Shape;167;p6"/>
          <p:cNvSpPr/>
          <p:nvPr/>
        </p:nvSpPr>
        <p:spPr>
          <a:xfrm>
            <a:off x="7054439" y="1222994"/>
            <a:ext cx="5043258" cy="4970591"/>
          </a:xfrm>
          <a:prstGeom prst="rect">
            <a:avLst/>
          </a:prstGeom>
          <a:solidFill>
            <a:srgbClr val="FFFFFF"/>
          </a:solidFill>
          <a:ln>
            <a:noFill/>
          </a:ln>
        </p:spPr>
        <p:txBody>
          <a:bodyPr spcFirstLastPara="1" wrap="square" lIns="91425" tIns="0" rIns="91425" bIns="45700" anchor="ctr" anchorCtr="0">
            <a:spAutoFit/>
          </a:bodyPr>
          <a:lstStyle/>
          <a:p>
            <a:pPr marL="342900" marR="0" lvl="0" indent="-34290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Ahi Yeterliğe Dayalı Eğitim Projemiz (AYDEP) 2021 yılında Kültür ve Turizm Bakanlığından isim tescili yapılmış, 2022 yılında Türk Patent ve Marka Kurumu tarafından faydalı model/patenti alınmıştır.</a:t>
            </a:r>
            <a:endParaRPr/>
          </a:p>
          <a:p>
            <a:pPr marL="342900" marR="0" lvl="0" indent="-342900" algn="l" rtl="0">
              <a:spcBef>
                <a:spcPts val="120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2018 yılında TS EN ISO: 9001:2015 Kalite Yönetim Sistemi Belgesi ile tescillenmiştir.</a:t>
            </a:r>
            <a:endParaRPr/>
          </a:p>
          <a:p>
            <a:pPr marL="342900" marR="0" lvl="0" indent="-342900" algn="l" rtl="0">
              <a:spcBef>
                <a:spcPts val="60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Kalite Yönetim Sistemi (BKYS) Türk Patent ve Marka Kurumu tarafından 2022 yılında patent tescili yapılmıştır.</a:t>
            </a:r>
            <a:endParaRPr/>
          </a:p>
          <a:p>
            <a:pPr marL="342900" marR="0" lvl="0" indent="-342900" algn="l" rtl="0">
              <a:spcBef>
                <a:spcPts val="60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Bütünleşik Kalite Yönetim Sistemimiz (BKYS), 2022 yılında Sanayi ve Teknoloji Bakanlığı tarafından düzenlenen Verimlilik Proje Ödülleri kapsamında kamu kategorisinde ödül almıştır.</a:t>
            </a:r>
            <a:endParaRPr/>
          </a:p>
        </p:txBody>
      </p:sp>
      <p:sp>
        <p:nvSpPr>
          <p:cNvPr id="168" name="Google Shape;168;p6"/>
          <p:cNvSpPr txBox="1"/>
          <p:nvPr/>
        </p:nvSpPr>
        <p:spPr>
          <a:xfrm>
            <a:off x="7500081" y="378277"/>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Alınan Patentler (KGS)</a:t>
            </a:r>
            <a:endParaRPr/>
          </a:p>
        </p:txBody>
      </p:sp>
      <p:sp>
        <p:nvSpPr>
          <p:cNvPr id="169" name="Google Shape;169;p6"/>
          <p:cNvSpPr txBox="1"/>
          <p:nvPr/>
        </p:nvSpPr>
        <p:spPr>
          <a:xfrm>
            <a:off x="1086162" y="372809"/>
            <a:ext cx="610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Kilometre Taşları</a:t>
            </a:r>
            <a:endParaRPr/>
          </a:p>
        </p:txBody>
      </p:sp>
      <p:pic>
        <p:nvPicPr>
          <p:cNvPr id="170" name="Google Shape;170;p6" descr="Yol düz dolguyla"/>
          <p:cNvPicPr preferRelativeResize="0"/>
          <p:nvPr/>
        </p:nvPicPr>
        <p:blipFill rotWithShape="1">
          <a:blip r:embed="rId3">
            <a:alphaModFix/>
          </a:blip>
          <a:srcRect/>
          <a:stretch/>
        </p:blipFill>
        <p:spPr>
          <a:xfrm>
            <a:off x="323535" y="223732"/>
            <a:ext cx="914400" cy="914400"/>
          </a:xfrm>
          <a:prstGeom prst="rect">
            <a:avLst/>
          </a:prstGeom>
          <a:noFill/>
          <a:ln>
            <a:noFill/>
          </a:ln>
        </p:spPr>
      </p:pic>
      <p:pic>
        <p:nvPicPr>
          <p:cNvPr id="171" name="Google Shape;171;p6" descr="Tescilli marka - Vikipedi"/>
          <p:cNvPicPr preferRelativeResize="0"/>
          <p:nvPr/>
        </p:nvPicPr>
        <p:blipFill rotWithShape="1">
          <a:blip r:embed="rId4">
            <a:alphaModFix/>
          </a:blip>
          <a:srcRect/>
          <a:stretch/>
        </p:blipFill>
        <p:spPr>
          <a:xfrm>
            <a:off x="6833232" y="369486"/>
            <a:ext cx="666849" cy="666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p:nvPr/>
        </p:nvSpPr>
        <p:spPr>
          <a:xfrm>
            <a:off x="779788" y="1220864"/>
            <a:ext cx="5043258" cy="3062377"/>
          </a:xfrm>
          <a:prstGeom prst="rect">
            <a:avLst/>
          </a:prstGeom>
          <a:solidFill>
            <a:srgbClr val="FFFFFF"/>
          </a:solidFill>
          <a:ln>
            <a:noFill/>
          </a:ln>
        </p:spPr>
        <p:txBody>
          <a:bodyPr spcFirstLastPara="1" wrap="square" lIns="91425" tIns="0" rIns="91425" bIns="45700" anchor="ctr" anchorCtr="0">
            <a:spAutoFit/>
          </a:bodyPr>
          <a:lstStyle/>
          <a:p>
            <a:pPr marL="342900" marR="0" lvl="0" indent="-342900" algn="l" rtl="0">
              <a:spcBef>
                <a:spcPts val="0"/>
              </a:spcBef>
              <a:spcAft>
                <a:spcPts val="0"/>
              </a:spcAft>
              <a:buClr>
                <a:srgbClr val="212529"/>
              </a:buClr>
              <a:buSzPts val="2800"/>
              <a:buFont typeface="Noto Sans Symbols"/>
              <a:buChar char="▪"/>
            </a:pPr>
            <a:r>
              <a:rPr lang="tr-TR" sz="2800" b="0" i="0" u="none" strike="noStrike" cap="none">
                <a:solidFill>
                  <a:srgbClr val="212529"/>
                </a:solidFill>
                <a:latin typeface="Times New Roman"/>
                <a:ea typeface="Times New Roman"/>
                <a:cs typeface="Times New Roman"/>
                <a:sym typeface="Times New Roman"/>
              </a:rPr>
              <a:t>Öğrenciler</a:t>
            </a:r>
            <a:endParaRPr/>
          </a:p>
          <a:p>
            <a:pPr marL="342900" marR="0" lvl="0" indent="-342900" algn="l" rtl="0">
              <a:spcBef>
                <a:spcPts val="0"/>
              </a:spcBef>
              <a:spcAft>
                <a:spcPts val="0"/>
              </a:spcAft>
              <a:buClr>
                <a:srgbClr val="212529"/>
              </a:buClr>
              <a:buSzPts val="2800"/>
              <a:buFont typeface="Noto Sans Symbols"/>
              <a:buChar char="▪"/>
            </a:pPr>
            <a:r>
              <a:rPr lang="tr-TR" sz="2800" b="0" i="0" u="none" strike="noStrike" cap="none">
                <a:solidFill>
                  <a:srgbClr val="212529"/>
                </a:solidFill>
                <a:latin typeface="Times New Roman"/>
                <a:ea typeface="Times New Roman"/>
                <a:cs typeface="Times New Roman"/>
                <a:sym typeface="Times New Roman"/>
              </a:rPr>
              <a:t>Müşteriler</a:t>
            </a:r>
            <a:endParaRPr/>
          </a:p>
          <a:p>
            <a:pPr marL="342900" marR="0" lvl="0" indent="-342900" algn="l" rtl="0">
              <a:spcBef>
                <a:spcPts val="0"/>
              </a:spcBef>
              <a:spcAft>
                <a:spcPts val="0"/>
              </a:spcAft>
              <a:buClr>
                <a:srgbClr val="212529"/>
              </a:buClr>
              <a:buSzPts val="2800"/>
              <a:buFont typeface="Noto Sans Symbols"/>
              <a:buChar char="▪"/>
            </a:pPr>
            <a:r>
              <a:rPr lang="tr-TR" sz="2800" b="0" i="0" u="none" strike="noStrike" cap="none">
                <a:solidFill>
                  <a:srgbClr val="212529"/>
                </a:solidFill>
                <a:latin typeface="Times New Roman"/>
                <a:ea typeface="Times New Roman"/>
                <a:cs typeface="Times New Roman"/>
                <a:sym typeface="Times New Roman"/>
              </a:rPr>
              <a:t>Çalışanlar</a:t>
            </a:r>
            <a:endParaRPr/>
          </a:p>
          <a:p>
            <a:pPr marL="342900" marR="0" lvl="0" indent="-342900" algn="l" rtl="0">
              <a:spcBef>
                <a:spcPts val="0"/>
              </a:spcBef>
              <a:spcAft>
                <a:spcPts val="0"/>
              </a:spcAft>
              <a:buClr>
                <a:srgbClr val="212529"/>
              </a:buClr>
              <a:buSzPts val="2800"/>
              <a:buFont typeface="Noto Sans Symbols"/>
              <a:buChar char="▪"/>
            </a:pPr>
            <a:r>
              <a:rPr lang="tr-TR" sz="2800" b="0" i="0" u="none" strike="noStrike" cap="none">
                <a:solidFill>
                  <a:srgbClr val="212529"/>
                </a:solidFill>
                <a:latin typeface="Times New Roman"/>
                <a:ea typeface="Times New Roman"/>
                <a:cs typeface="Times New Roman"/>
                <a:sym typeface="Times New Roman"/>
              </a:rPr>
              <a:t>İş ve Yönetişim Paydaşları</a:t>
            </a:r>
            <a:endParaRPr/>
          </a:p>
          <a:p>
            <a:pPr marL="342900" marR="0" lvl="0" indent="-342900" algn="l" rtl="0">
              <a:spcBef>
                <a:spcPts val="0"/>
              </a:spcBef>
              <a:spcAft>
                <a:spcPts val="0"/>
              </a:spcAft>
              <a:buClr>
                <a:schemeClr val="dk1"/>
              </a:buClr>
              <a:buSzPts val="2800"/>
              <a:buFont typeface="Noto Sans Symbols"/>
              <a:buChar char="▪"/>
            </a:pPr>
            <a:r>
              <a:rPr lang="tr-TR" sz="2800" b="0" i="0" u="none" strike="noStrike" cap="none">
                <a:solidFill>
                  <a:schemeClr val="dk1"/>
                </a:solidFill>
                <a:latin typeface="Times New Roman"/>
                <a:ea typeface="Times New Roman"/>
                <a:cs typeface="Times New Roman"/>
                <a:sym typeface="Times New Roman"/>
              </a:rPr>
              <a:t>İşbirlikleri</a:t>
            </a:r>
            <a:endParaRPr sz="2800" b="0" i="0" u="none" strike="noStrike" cap="none">
              <a:solidFill>
                <a:srgbClr val="212529"/>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800"/>
              <a:buFont typeface="Noto Sans Symbols"/>
              <a:buChar char="▪"/>
            </a:pPr>
            <a:r>
              <a:rPr lang="tr-TR" sz="2800" b="0" i="0" u="none" strike="noStrike" cap="none">
                <a:solidFill>
                  <a:schemeClr val="dk1"/>
                </a:solidFill>
                <a:latin typeface="Times New Roman"/>
                <a:ea typeface="Times New Roman"/>
                <a:cs typeface="Times New Roman"/>
                <a:sym typeface="Times New Roman"/>
              </a:rPr>
              <a:t>Tedarikçiler</a:t>
            </a:r>
            <a:endParaRPr sz="2800" b="0" i="0" u="none" strike="noStrike" cap="none">
              <a:solidFill>
                <a:srgbClr val="212529"/>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800"/>
              <a:buFont typeface="Noto Sans Symbols"/>
              <a:buChar char="▪"/>
            </a:pPr>
            <a:r>
              <a:rPr lang="tr-TR" sz="2800" b="0" i="0" u="none" strike="noStrike" cap="none">
                <a:solidFill>
                  <a:schemeClr val="dk1"/>
                </a:solidFill>
                <a:latin typeface="Times New Roman"/>
                <a:ea typeface="Times New Roman"/>
                <a:cs typeface="Times New Roman"/>
                <a:sym typeface="Times New Roman"/>
              </a:rPr>
              <a:t>Toplum</a:t>
            </a:r>
            <a:endParaRPr/>
          </a:p>
        </p:txBody>
      </p:sp>
      <p:sp>
        <p:nvSpPr>
          <p:cNvPr id="177" name="Google Shape;177;p7"/>
          <p:cNvSpPr/>
          <p:nvPr/>
        </p:nvSpPr>
        <p:spPr>
          <a:xfrm>
            <a:off x="6994478" y="1292677"/>
            <a:ext cx="4563569" cy="1338828"/>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2800"/>
              <a:buFont typeface="Times New Roman"/>
              <a:buNone/>
            </a:pPr>
            <a:r>
              <a:rPr lang="tr-TR" sz="2800" b="0" i="0" u="none" strike="noStrike" cap="none">
                <a:solidFill>
                  <a:srgbClr val="2F5496"/>
                </a:solidFill>
                <a:latin typeface="Times New Roman"/>
                <a:ea typeface="Times New Roman"/>
                <a:cs typeface="Times New Roman"/>
                <a:sym typeface="Times New Roman"/>
              </a:rPr>
              <a:t>Üniversitenin başarı faktörleri Stratejik planda belirlenen performans göstergeleridir.</a:t>
            </a:r>
            <a:endParaRPr sz="2800" b="0" i="0" u="none" strike="noStrike" cap="none">
              <a:solidFill>
                <a:srgbClr val="2F5496"/>
              </a:solidFill>
              <a:latin typeface="Times New Roman"/>
              <a:ea typeface="Times New Roman"/>
              <a:cs typeface="Times New Roman"/>
              <a:sym typeface="Times New Roman"/>
            </a:endParaRPr>
          </a:p>
        </p:txBody>
      </p:sp>
      <p:sp>
        <p:nvSpPr>
          <p:cNvPr id="178" name="Google Shape;178;p7"/>
          <p:cNvSpPr txBox="1"/>
          <p:nvPr/>
        </p:nvSpPr>
        <p:spPr>
          <a:xfrm>
            <a:off x="7500081" y="378277"/>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Temel Başarı Faktörleri</a:t>
            </a:r>
            <a:endParaRPr/>
          </a:p>
        </p:txBody>
      </p:sp>
      <p:sp>
        <p:nvSpPr>
          <p:cNvPr id="179" name="Google Shape;179;p7"/>
          <p:cNvSpPr txBox="1"/>
          <p:nvPr/>
        </p:nvSpPr>
        <p:spPr>
          <a:xfrm>
            <a:off x="1140185" y="306463"/>
            <a:ext cx="6108492" cy="6668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Temel Paydaşlar</a:t>
            </a:r>
            <a:endParaRPr/>
          </a:p>
        </p:txBody>
      </p:sp>
      <p:pic>
        <p:nvPicPr>
          <p:cNvPr id="180" name="Google Shape;180;p7" descr="5.000+ Paydaş İllüstrasyonlar, Royalty-Free Vektör Grafik ve Clip Art -  iStock"/>
          <p:cNvPicPr preferRelativeResize="0"/>
          <p:nvPr/>
        </p:nvPicPr>
        <p:blipFill rotWithShape="1">
          <a:blip r:embed="rId3">
            <a:alphaModFix/>
          </a:blip>
          <a:srcRect/>
          <a:stretch/>
        </p:blipFill>
        <p:spPr>
          <a:xfrm>
            <a:off x="322588" y="231512"/>
            <a:ext cx="914401" cy="914401"/>
          </a:xfrm>
          <a:prstGeom prst="rect">
            <a:avLst/>
          </a:prstGeom>
          <a:noFill/>
          <a:ln>
            <a:noFill/>
          </a:ln>
        </p:spPr>
      </p:pic>
      <p:pic>
        <p:nvPicPr>
          <p:cNvPr id="181" name="Google Shape;181;p7" descr="Çizgi Biçimi Ile Gösterge Paneli Kpi Rapor Simgesi Stock Vector by  ©iconfinder 462728206"/>
          <p:cNvPicPr preferRelativeResize="0"/>
          <p:nvPr/>
        </p:nvPicPr>
        <p:blipFill rotWithShape="1">
          <a:blip r:embed="rId4">
            <a:alphaModFix/>
          </a:blip>
          <a:srcRect/>
          <a:stretch/>
        </p:blipFill>
        <p:spPr>
          <a:xfrm>
            <a:off x="6734356" y="290859"/>
            <a:ext cx="765725" cy="76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p:nvPr/>
        </p:nvSpPr>
        <p:spPr>
          <a:xfrm>
            <a:off x="603972" y="1044072"/>
            <a:ext cx="6075078" cy="5309146"/>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Eğitimde Kalite Güvence Sisteminin uygulanması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Özgün öğrenme yönetim sistemlerinin (KEYPS, AYDEP) kullanılması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Yüksek doluluk oranlarına sahip programların olması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Öğretim programlarının yeterliliğe dayalı eğitim anlayışı ile yürütülmesi</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Uzaktan eğitim için nitelikli yazılım ve donanıma sahip güçlü bir altyapıya sahip olması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Fiziksel ve sanal öğrenme kaynaklarının çeşitliliği ve kolay erişimin olması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Jeotermal İleri Sera Teknolojileri ve Üretim Teknikleri Ortak Uygulama ve Araştırma Merkezinin (JİSTUAM) olması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Sağlık araştırma merkezlerinin (GETAT, SAUTER ve JEOKAREM) olması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Bütünleşik bilgi yönetim sistemlerinin olması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Yüksek çalışan memnuniyeti</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Memnuniyet Yönetim Sisteminin düzenli ve etkin bir biçimde kullanılması</a:t>
            </a:r>
            <a:endParaRPr/>
          </a:p>
          <a:p>
            <a:pPr marL="0" marR="0" lvl="0" indent="0" algn="l" rtl="0">
              <a:spcBef>
                <a:spcPts val="0"/>
              </a:spcBef>
              <a:spcAft>
                <a:spcPts val="0"/>
              </a:spcAft>
              <a:buClr>
                <a:srgbClr val="212529"/>
              </a:buClr>
              <a:buSzPts val="1800"/>
              <a:buFont typeface="Noto Sans Symbols"/>
              <a:buChar char="▪"/>
            </a:pPr>
            <a:r>
              <a:rPr lang="tr-TR" sz="1800" b="0" i="0" u="none" strike="noStrike" cap="none">
                <a:solidFill>
                  <a:srgbClr val="212529"/>
                </a:solidFill>
                <a:latin typeface="Times New Roman"/>
                <a:ea typeface="Times New Roman"/>
                <a:cs typeface="Times New Roman"/>
                <a:sym typeface="Times New Roman"/>
              </a:rPr>
              <a:t>Bütünleşik Kalite Yönetim Sisteminin uygulanması</a:t>
            </a:r>
            <a:endParaRPr/>
          </a:p>
        </p:txBody>
      </p:sp>
      <p:sp>
        <p:nvSpPr>
          <p:cNvPr id="187" name="Google Shape;187;p8"/>
          <p:cNvSpPr/>
          <p:nvPr/>
        </p:nvSpPr>
        <p:spPr>
          <a:xfrm>
            <a:off x="6950461" y="1290012"/>
            <a:ext cx="5043258" cy="3847207"/>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1900"/>
              <a:buFont typeface="Noto Sans Symbols"/>
              <a:buChar char="▪"/>
            </a:pPr>
            <a:r>
              <a:rPr lang="tr-TR" sz="1900" b="0" i="0" u="none" strike="noStrike" cap="none">
                <a:solidFill>
                  <a:srgbClr val="2F5496"/>
                </a:solidFill>
                <a:latin typeface="Times New Roman"/>
                <a:ea typeface="Times New Roman"/>
                <a:cs typeface="Times New Roman"/>
                <a:sym typeface="Times New Roman"/>
              </a:rPr>
              <a:t>Bazı akademik birimlerde ders çalışma ortamlarının yetersizliği</a:t>
            </a:r>
            <a:endParaRPr/>
          </a:p>
          <a:p>
            <a:pPr marL="0" marR="0" lvl="0" indent="0" algn="l" rtl="0">
              <a:spcBef>
                <a:spcPts val="0"/>
              </a:spcBef>
              <a:spcAft>
                <a:spcPts val="0"/>
              </a:spcAft>
              <a:buClr>
                <a:srgbClr val="2F5496"/>
              </a:buClr>
              <a:buSzPts val="1900"/>
              <a:buFont typeface="Noto Sans Symbols"/>
              <a:buChar char="▪"/>
            </a:pPr>
            <a:r>
              <a:rPr lang="tr-TR" sz="1900" b="0" i="0" u="none" strike="noStrike" cap="none">
                <a:solidFill>
                  <a:srgbClr val="2F5496"/>
                </a:solidFill>
                <a:latin typeface="Times New Roman"/>
                <a:ea typeface="Times New Roman"/>
                <a:cs typeface="Times New Roman"/>
                <a:sym typeface="Times New Roman"/>
              </a:rPr>
              <a:t>Mezun ilişkileri yönetiminin istenilen düzeyde olmaması</a:t>
            </a:r>
            <a:endParaRPr/>
          </a:p>
          <a:p>
            <a:pPr marL="0" marR="0" lvl="0" indent="0" algn="l" rtl="0">
              <a:spcBef>
                <a:spcPts val="0"/>
              </a:spcBef>
              <a:spcAft>
                <a:spcPts val="0"/>
              </a:spcAft>
              <a:buClr>
                <a:srgbClr val="2F5496"/>
              </a:buClr>
              <a:buSzPts val="1900"/>
              <a:buFont typeface="Noto Sans Symbols"/>
              <a:buChar char="▪"/>
            </a:pPr>
            <a:r>
              <a:rPr lang="tr-TR" sz="1900" b="0" i="0" u="none" strike="noStrike" cap="none">
                <a:solidFill>
                  <a:srgbClr val="2F5496"/>
                </a:solidFill>
                <a:latin typeface="Times New Roman"/>
                <a:ea typeface="Times New Roman"/>
                <a:cs typeface="Times New Roman"/>
                <a:sym typeface="Times New Roman"/>
              </a:rPr>
              <a:t>Akredite programların az olması</a:t>
            </a:r>
            <a:endParaRPr/>
          </a:p>
          <a:p>
            <a:pPr marL="0" marR="0" lvl="0" indent="0" algn="l" rtl="0">
              <a:spcBef>
                <a:spcPts val="0"/>
              </a:spcBef>
              <a:spcAft>
                <a:spcPts val="0"/>
              </a:spcAft>
              <a:buClr>
                <a:srgbClr val="2F5496"/>
              </a:buClr>
              <a:buSzPts val="1900"/>
              <a:buFont typeface="Noto Sans Symbols"/>
              <a:buChar char="▪"/>
            </a:pPr>
            <a:r>
              <a:rPr lang="tr-TR" sz="1900" b="0" i="0" u="none" strike="noStrike" cap="none">
                <a:solidFill>
                  <a:srgbClr val="2F5496"/>
                </a:solidFill>
                <a:latin typeface="Times New Roman"/>
                <a:ea typeface="Times New Roman"/>
                <a:cs typeface="Times New Roman"/>
                <a:sym typeface="Times New Roman"/>
              </a:rPr>
              <a:t>Bilimsel projeler için kaynakların sınırlı olması</a:t>
            </a:r>
            <a:endParaRPr/>
          </a:p>
          <a:p>
            <a:pPr marL="0" marR="0" lvl="0" indent="0" algn="l" rtl="0">
              <a:spcBef>
                <a:spcPts val="0"/>
              </a:spcBef>
              <a:spcAft>
                <a:spcPts val="0"/>
              </a:spcAft>
              <a:buClr>
                <a:srgbClr val="2F5496"/>
              </a:buClr>
              <a:buSzPts val="1900"/>
              <a:buFont typeface="Noto Sans Symbols"/>
              <a:buChar char="▪"/>
            </a:pPr>
            <a:r>
              <a:rPr lang="tr-TR" sz="1900" b="0" i="0" u="none" strike="noStrike" cap="none">
                <a:solidFill>
                  <a:srgbClr val="2F5496"/>
                </a:solidFill>
                <a:latin typeface="Times New Roman"/>
                <a:ea typeface="Times New Roman"/>
                <a:cs typeface="Times New Roman"/>
                <a:sym typeface="Times New Roman"/>
              </a:rPr>
              <a:t>Uygulama ve Araştırma Merkezlerinin etkinliğinin yeterli düzeyde olmaması</a:t>
            </a:r>
            <a:endParaRPr/>
          </a:p>
          <a:p>
            <a:pPr marL="0" marR="0" lvl="0" indent="0" algn="l" rtl="0">
              <a:spcBef>
                <a:spcPts val="0"/>
              </a:spcBef>
              <a:spcAft>
                <a:spcPts val="0"/>
              </a:spcAft>
              <a:buClr>
                <a:srgbClr val="2F5496"/>
              </a:buClr>
              <a:buSzPts val="1900"/>
              <a:buFont typeface="Noto Sans Symbols"/>
              <a:buChar char="▪"/>
            </a:pPr>
            <a:r>
              <a:rPr lang="tr-TR" sz="1900" b="0" i="0" u="none" strike="noStrike" cap="none">
                <a:solidFill>
                  <a:srgbClr val="2F5496"/>
                </a:solidFill>
                <a:latin typeface="Times New Roman"/>
                <a:ea typeface="Times New Roman"/>
                <a:cs typeface="Times New Roman"/>
                <a:sym typeface="Times New Roman"/>
              </a:rPr>
              <a:t>Dış kaynaklardan desteklenen proje sayısının az olması</a:t>
            </a:r>
            <a:endParaRPr/>
          </a:p>
          <a:p>
            <a:pPr marL="0" marR="0" lvl="0" indent="0" algn="l" rtl="0">
              <a:spcBef>
                <a:spcPts val="0"/>
              </a:spcBef>
              <a:spcAft>
                <a:spcPts val="0"/>
              </a:spcAft>
              <a:buClr>
                <a:srgbClr val="2F5496"/>
              </a:buClr>
              <a:buSzPts val="1900"/>
              <a:buFont typeface="Noto Sans Symbols"/>
              <a:buChar char="▪"/>
            </a:pPr>
            <a:r>
              <a:rPr lang="tr-TR" sz="1900" b="0" i="0" u="none" strike="noStrike" cap="none">
                <a:solidFill>
                  <a:srgbClr val="2F5496"/>
                </a:solidFill>
                <a:latin typeface="Times New Roman"/>
                <a:ea typeface="Times New Roman"/>
                <a:cs typeface="Times New Roman"/>
                <a:sym typeface="Times New Roman"/>
              </a:rPr>
              <a:t>Uygulama-araştırma birimlerinde fiziki ve teknik altyapının yetersiz olması</a:t>
            </a:r>
            <a:endParaRPr/>
          </a:p>
        </p:txBody>
      </p:sp>
      <p:sp>
        <p:nvSpPr>
          <p:cNvPr id="188" name="Google Shape;188;p8"/>
          <p:cNvSpPr txBox="1"/>
          <p:nvPr/>
        </p:nvSpPr>
        <p:spPr>
          <a:xfrm>
            <a:off x="7500081" y="378277"/>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Zayıf Yönler</a:t>
            </a:r>
            <a:endParaRPr/>
          </a:p>
        </p:txBody>
      </p:sp>
      <p:sp>
        <p:nvSpPr>
          <p:cNvPr id="189" name="Google Shape;189;p8"/>
          <p:cNvSpPr txBox="1"/>
          <p:nvPr/>
        </p:nvSpPr>
        <p:spPr>
          <a:xfrm>
            <a:off x="1086162" y="374145"/>
            <a:ext cx="3605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Güçlü Yönler</a:t>
            </a:r>
            <a:endParaRPr/>
          </a:p>
        </p:txBody>
      </p:sp>
      <p:pic>
        <p:nvPicPr>
          <p:cNvPr id="190" name="Google Shape;190;p8" descr="Halter sembolü stok fotoğraflar | Halter sembolü telifsiz resimler,  görseller | Depositphotos"/>
          <p:cNvPicPr preferRelativeResize="0"/>
          <p:nvPr/>
        </p:nvPicPr>
        <p:blipFill rotWithShape="1">
          <a:blip r:embed="rId3">
            <a:alphaModFix/>
          </a:blip>
          <a:srcRect/>
          <a:stretch/>
        </p:blipFill>
        <p:spPr>
          <a:xfrm>
            <a:off x="499957" y="283447"/>
            <a:ext cx="622791" cy="671807"/>
          </a:xfrm>
          <a:prstGeom prst="rect">
            <a:avLst/>
          </a:prstGeom>
          <a:noFill/>
          <a:ln>
            <a:noFill/>
          </a:ln>
        </p:spPr>
      </p:pic>
      <p:pic>
        <p:nvPicPr>
          <p:cNvPr id="191" name="Google Shape;191;p8" descr="taslak, kırpıntı çizim, simge, sembol içeren bir resim&#10;&#10;Açıklama otomatik olarak oluşturuldu"/>
          <p:cNvPicPr preferRelativeResize="0"/>
          <p:nvPr/>
        </p:nvPicPr>
        <p:blipFill rotWithShape="1">
          <a:blip r:embed="rId4">
            <a:alphaModFix/>
          </a:blip>
          <a:srcRect/>
          <a:stretch/>
        </p:blipFill>
        <p:spPr>
          <a:xfrm>
            <a:off x="6950461" y="348953"/>
            <a:ext cx="598029" cy="5436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p:nvPr/>
        </p:nvSpPr>
        <p:spPr>
          <a:xfrm>
            <a:off x="603972" y="1067438"/>
            <a:ext cx="5167241" cy="4662815"/>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Sağlık ve tarım alanında kullanılabilecek jeotermal su kaynaklarının bulunması</a:t>
            </a:r>
            <a:endParaRPr/>
          </a:p>
          <a:p>
            <a:pPr marL="0" marR="0" lvl="0" indent="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Ulusal düzeyde araştırma ve etkinliklerin yapıldığı tarihi ve kültürel değerlerin bulunması</a:t>
            </a:r>
            <a:endParaRPr/>
          </a:p>
          <a:p>
            <a:pPr marL="0" marR="0" lvl="0" indent="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Bölgede üretim, araştırma ve uygulama yapılabilecek seracılık alanlarının bulunması</a:t>
            </a:r>
            <a:endParaRPr/>
          </a:p>
          <a:p>
            <a:pPr marL="0" marR="0" lvl="0" indent="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Bölgede araştırma işbirliklerinin yapılabileceği köklü ve büyük üniversitelerin olması</a:t>
            </a:r>
            <a:endParaRPr/>
          </a:p>
          <a:p>
            <a:pPr marL="0" marR="0" lvl="0" indent="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Bölgesel kalkınma projelerini destekleyecek birliklerin (KOP, UNİKOP, AHİKA vb.) olması</a:t>
            </a:r>
            <a:endParaRPr/>
          </a:p>
          <a:p>
            <a:pPr marL="0" marR="0" lvl="0" indent="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Üniversitenin bulunduğu şehrin yerel paydaşlarla etkileşimin kolay olması</a:t>
            </a:r>
            <a:endParaRPr/>
          </a:p>
          <a:p>
            <a:pPr marL="0" marR="0" lvl="0" indent="0" algn="l" rtl="0">
              <a:spcBef>
                <a:spcPts val="0"/>
              </a:spcBef>
              <a:spcAft>
                <a:spcPts val="0"/>
              </a:spcAft>
              <a:buClr>
                <a:srgbClr val="212529"/>
              </a:buClr>
              <a:buSzPts val="2000"/>
              <a:buFont typeface="Noto Sans Symbols"/>
              <a:buChar char="▪"/>
            </a:pPr>
            <a:r>
              <a:rPr lang="tr-TR" sz="2000" b="0" i="0" u="none" strike="noStrike" cap="none">
                <a:solidFill>
                  <a:srgbClr val="212529"/>
                </a:solidFill>
                <a:latin typeface="Times New Roman"/>
                <a:ea typeface="Times New Roman"/>
                <a:cs typeface="Times New Roman"/>
                <a:sym typeface="Times New Roman"/>
              </a:rPr>
              <a:t>Üniversitenin bulunduğu ilin güvenli ve ulaşım imkânlarının kolay olması</a:t>
            </a:r>
            <a:endParaRPr/>
          </a:p>
        </p:txBody>
      </p:sp>
      <p:sp>
        <p:nvSpPr>
          <p:cNvPr id="197" name="Google Shape;197;p9"/>
          <p:cNvSpPr/>
          <p:nvPr/>
        </p:nvSpPr>
        <p:spPr>
          <a:xfrm>
            <a:off x="7089565" y="1067438"/>
            <a:ext cx="5043258" cy="4355038"/>
          </a:xfrm>
          <a:prstGeom prst="rect">
            <a:avLst/>
          </a:prstGeom>
          <a:solidFill>
            <a:srgbClr val="FFFFFF"/>
          </a:solidFill>
          <a:ln>
            <a:noFill/>
          </a:ln>
        </p:spPr>
        <p:txBody>
          <a:bodyPr spcFirstLastPara="1" wrap="square" lIns="91425" tIns="0" rIns="91425" bIns="45700" anchor="ctr" anchorCtr="0">
            <a:spAutoFit/>
          </a:bodyPr>
          <a:lstStyle/>
          <a:p>
            <a:pPr marL="0" marR="0" lvl="0" indent="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Bilimsel faaliyetler finansal kaynakların azalması</a:t>
            </a:r>
            <a:endParaRPr/>
          </a:p>
          <a:p>
            <a:pPr marL="0" marR="0" lvl="0" indent="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Sosyal kültürel ve eğitsel amaçlı altyapı ve donanım için kaynak yetersizliği</a:t>
            </a:r>
            <a:endParaRPr/>
          </a:p>
          <a:p>
            <a:pPr marL="0" marR="0" lvl="0" indent="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Çevre illerde adayların tercih edebileceği çok sayıda üniversitenin olması</a:t>
            </a:r>
            <a:endParaRPr/>
          </a:p>
          <a:p>
            <a:pPr marL="0" marR="0" lvl="0" indent="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Bölgede Öğretim Elemanları için bir çekim merkezi olan büyük kentlerin olması</a:t>
            </a:r>
            <a:endParaRPr/>
          </a:p>
          <a:p>
            <a:pPr marL="0" marR="0" lvl="0" indent="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Üniversitenin bulunduğu ilin kalkınma/gelişmişlik düzeyinin dışarıdan gelecek akademik personelin tercihlerini</a:t>
            </a:r>
            <a:endParaRPr/>
          </a:p>
          <a:p>
            <a:pPr marL="0" marR="0" lvl="0" indent="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olumsuz etkilemesi</a:t>
            </a:r>
            <a:endParaRPr/>
          </a:p>
          <a:p>
            <a:pPr marL="0" marR="0" lvl="0" indent="0" algn="l" rtl="0">
              <a:spcBef>
                <a:spcPts val="0"/>
              </a:spcBef>
              <a:spcAft>
                <a:spcPts val="0"/>
              </a:spcAft>
              <a:buClr>
                <a:srgbClr val="2F5496"/>
              </a:buClr>
              <a:buSzPts val="2000"/>
              <a:buFont typeface="Noto Sans Symbols"/>
              <a:buChar char="▪"/>
            </a:pPr>
            <a:r>
              <a:rPr lang="tr-TR" sz="2000" b="0" i="0" u="none" strike="noStrike" cap="none">
                <a:solidFill>
                  <a:srgbClr val="2F5496"/>
                </a:solidFill>
                <a:latin typeface="Times New Roman"/>
                <a:ea typeface="Times New Roman"/>
                <a:cs typeface="Times New Roman"/>
                <a:sym typeface="Times New Roman"/>
              </a:rPr>
              <a:t>Akademik kontenjanların azaltılması ve kadro kullanım koşullarının zorlaştırılması</a:t>
            </a:r>
            <a:endParaRPr/>
          </a:p>
        </p:txBody>
      </p:sp>
      <p:sp>
        <p:nvSpPr>
          <p:cNvPr id="198" name="Google Shape;198;p9"/>
          <p:cNvSpPr txBox="1"/>
          <p:nvPr/>
        </p:nvSpPr>
        <p:spPr>
          <a:xfrm>
            <a:off x="7500081" y="333306"/>
            <a:ext cx="4222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800"/>
              <a:buFont typeface="Roboto"/>
              <a:buNone/>
            </a:pPr>
            <a:r>
              <a:rPr lang="tr-TR" sz="2800" b="1" i="0" u="none" strike="noStrike" cap="none">
                <a:solidFill>
                  <a:srgbClr val="2F5496"/>
                </a:solidFill>
                <a:latin typeface="Roboto"/>
                <a:ea typeface="Roboto"/>
                <a:cs typeface="Roboto"/>
                <a:sym typeface="Roboto"/>
              </a:rPr>
              <a:t>Tehditler</a:t>
            </a:r>
            <a:endParaRPr/>
          </a:p>
        </p:txBody>
      </p:sp>
      <p:sp>
        <p:nvSpPr>
          <p:cNvPr id="199" name="Google Shape;199;p9"/>
          <p:cNvSpPr txBox="1"/>
          <p:nvPr/>
        </p:nvSpPr>
        <p:spPr>
          <a:xfrm>
            <a:off x="1086162" y="404039"/>
            <a:ext cx="610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12529"/>
              </a:buClr>
              <a:buSzPts val="2800"/>
              <a:buFont typeface="Roboto"/>
              <a:buNone/>
            </a:pPr>
            <a:r>
              <a:rPr lang="tr-TR" sz="2800" b="1" i="0" u="none" strike="noStrike" cap="none">
                <a:solidFill>
                  <a:srgbClr val="212529"/>
                </a:solidFill>
                <a:latin typeface="Roboto"/>
                <a:ea typeface="Roboto"/>
                <a:cs typeface="Roboto"/>
                <a:sym typeface="Roboto"/>
              </a:rPr>
              <a:t>Fırsatlar</a:t>
            </a:r>
            <a:endParaRPr/>
          </a:p>
        </p:txBody>
      </p:sp>
      <p:pic>
        <p:nvPicPr>
          <p:cNvPr id="200" name="Google Shape;200;p9" descr="Çalışan Büyüme Ve Geliştirme Kavramı Için Fırsatlar Beyaz Arka Plan  Üzerinde Hrm Sembolü Çalışan Çok Yönlü Oklar Vektör Simgesi Tasarımı Stok  Vektör Sanatı &amp; Aday - Sosyal rolü'nin Daha Fazla Görseli -"/>
          <p:cNvPicPr preferRelativeResize="0"/>
          <p:nvPr/>
        </p:nvPicPr>
        <p:blipFill rotWithShape="1">
          <a:blip r:embed="rId3">
            <a:alphaModFix/>
          </a:blip>
          <a:srcRect/>
          <a:stretch/>
        </p:blipFill>
        <p:spPr>
          <a:xfrm>
            <a:off x="463370" y="340666"/>
            <a:ext cx="622792" cy="622792"/>
          </a:xfrm>
          <a:prstGeom prst="rect">
            <a:avLst/>
          </a:prstGeom>
          <a:noFill/>
          <a:ln>
            <a:noFill/>
          </a:ln>
        </p:spPr>
      </p:pic>
      <p:pic>
        <p:nvPicPr>
          <p:cNvPr id="201" name="Google Shape;201;p9" descr="Tehdit Satırı Simgesi Vektör, Tehdit Simgesi, Tehdit, Uyarı PNG Resim ve  çizimi ücretsiz Indirmek Için Arka Plan Ile"/>
          <p:cNvPicPr preferRelativeResize="0"/>
          <p:nvPr/>
        </p:nvPicPr>
        <p:blipFill rotWithShape="1">
          <a:blip r:embed="rId4">
            <a:alphaModFix/>
          </a:blip>
          <a:srcRect/>
          <a:stretch/>
        </p:blipFill>
        <p:spPr>
          <a:xfrm>
            <a:off x="6861229" y="216521"/>
            <a:ext cx="666850" cy="666850"/>
          </a:xfrm>
          <a:prstGeom prst="rect">
            <a:avLst/>
          </a:prstGeom>
          <a:noFill/>
          <a:ln>
            <a:noFill/>
          </a:ln>
        </p:spPr>
      </p:pic>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1400</Words>
  <Application>Microsoft Office PowerPoint</Application>
  <PresentationFormat>Geniş ekran</PresentationFormat>
  <Paragraphs>168</Paragraphs>
  <Slides>19</Slides>
  <Notes>19</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19</vt:i4>
      </vt:variant>
    </vt:vector>
  </HeadingPairs>
  <TitlesOfParts>
    <vt:vector size="29" baseType="lpstr">
      <vt:lpstr>Courgette</vt:lpstr>
      <vt:lpstr>Arial</vt:lpstr>
      <vt:lpstr>Times New Roman</vt:lpstr>
      <vt:lpstr>Century Gothic</vt:lpstr>
      <vt:lpstr>Roboto</vt:lpstr>
      <vt:lpstr>Calibri</vt:lpstr>
      <vt:lpstr>Noto Sans Symbols</vt:lpstr>
      <vt:lpstr>Bookman Old Style</vt:lpstr>
      <vt:lpstr>Arial Narrow</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FUJİTSU</cp:lastModifiedBy>
  <cp:revision>1</cp:revision>
  <dcterms:created xsi:type="dcterms:W3CDTF">2021-03-06T22:23:03Z</dcterms:created>
  <dcterms:modified xsi:type="dcterms:W3CDTF">2023-08-10T07:49:24Z</dcterms:modified>
</cp:coreProperties>
</file>